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0" r:id="rId1"/>
  </p:sldMasterIdLst>
  <p:notesMasterIdLst>
    <p:notesMasterId r:id="rId71"/>
  </p:notesMasterIdLst>
  <p:sldIdLst>
    <p:sldId id="758" r:id="rId2"/>
    <p:sldId id="759" r:id="rId3"/>
    <p:sldId id="628" r:id="rId4"/>
    <p:sldId id="788" r:id="rId5"/>
    <p:sldId id="789" r:id="rId6"/>
    <p:sldId id="791" r:id="rId7"/>
    <p:sldId id="792" r:id="rId8"/>
    <p:sldId id="793" r:id="rId9"/>
    <p:sldId id="795" r:id="rId10"/>
    <p:sldId id="794" r:id="rId11"/>
    <p:sldId id="796" r:id="rId12"/>
    <p:sldId id="797" r:id="rId13"/>
    <p:sldId id="798" r:id="rId14"/>
    <p:sldId id="799" r:id="rId15"/>
    <p:sldId id="801" r:id="rId16"/>
    <p:sldId id="802" r:id="rId17"/>
    <p:sldId id="803" r:id="rId18"/>
    <p:sldId id="804" r:id="rId19"/>
    <p:sldId id="805" r:id="rId20"/>
    <p:sldId id="806" r:id="rId21"/>
    <p:sldId id="807" r:id="rId22"/>
    <p:sldId id="808" r:id="rId23"/>
    <p:sldId id="809" r:id="rId24"/>
    <p:sldId id="641" r:id="rId25"/>
    <p:sldId id="810" r:id="rId26"/>
    <p:sldId id="811" r:id="rId27"/>
    <p:sldId id="633" r:id="rId28"/>
    <p:sldId id="812" r:id="rId29"/>
    <p:sldId id="861" r:id="rId30"/>
    <p:sldId id="814" r:id="rId31"/>
    <p:sldId id="815" r:id="rId32"/>
    <p:sldId id="813" r:id="rId33"/>
    <p:sldId id="816" r:id="rId34"/>
    <p:sldId id="817" r:id="rId35"/>
    <p:sldId id="818" r:id="rId36"/>
    <p:sldId id="819" r:id="rId37"/>
    <p:sldId id="820" r:id="rId38"/>
    <p:sldId id="821" r:id="rId39"/>
    <p:sldId id="822" r:id="rId40"/>
    <p:sldId id="823" r:id="rId41"/>
    <p:sldId id="824" r:id="rId42"/>
    <p:sldId id="825" r:id="rId43"/>
    <p:sldId id="826" r:id="rId44"/>
    <p:sldId id="827" r:id="rId45"/>
    <p:sldId id="828" r:id="rId46"/>
    <p:sldId id="829" r:id="rId47"/>
    <p:sldId id="830" r:id="rId48"/>
    <p:sldId id="837" r:id="rId49"/>
    <p:sldId id="832" r:id="rId50"/>
    <p:sldId id="833" r:id="rId51"/>
    <p:sldId id="834" r:id="rId52"/>
    <p:sldId id="835" r:id="rId53"/>
    <p:sldId id="836" r:id="rId54"/>
    <p:sldId id="831" r:id="rId55"/>
    <p:sldId id="838" r:id="rId56"/>
    <p:sldId id="839" r:id="rId57"/>
    <p:sldId id="840" r:id="rId58"/>
    <p:sldId id="762" r:id="rId59"/>
    <p:sldId id="841" r:id="rId60"/>
    <p:sldId id="842" r:id="rId61"/>
    <p:sldId id="843" r:id="rId62"/>
    <p:sldId id="844" r:id="rId63"/>
    <p:sldId id="846" r:id="rId64"/>
    <p:sldId id="847" r:id="rId65"/>
    <p:sldId id="848" r:id="rId66"/>
    <p:sldId id="849" r:id="rId67"/>
    <p:sldId id="850" r:id="rId68"/>
    <p:sldId id="851" r:id="rId69"/>
    <p:sldId id="852" r:id="rId70"/>
  </p:sldIdLst>
  <p:sldSz cx="9144000" cy="5143500" type="screen16x9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336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Barbara Reif" initials="BR" lastIdx="3" clrIdx="0"/>
  <p:cmAuthor id="1" name="Jane Gibbons -X (jagibbon - DEL ORO CONSULTING INC at Cisco)" initials="JG-(-DOCIaC" lastIdx="28" clrIdx="1"/>
  <p:cmAuthor id="2" name="Bob Vachon" initials="BV" lastIdx="24" clrIdx="2"/>
  <p:cmAuthor id="3" name="geekette" initials="g" lastIdx="1" clrIdx="3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0000CC"/>
    <a:srgbClr val="000099"/>
    <a:srgbClr val="CC99FF"/>
    <a:srgbClr val="CC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31" autoAdjust="0"/>
    <p:restoredTop sz="81201" autoAdjust="0"/>
  </p:normalViewPr>
  <p:slideViewPr>
    <p:cSldViewPr snapToGrid="0" showGuides="1">
      <p:cViewPr varScale="1">
        <p:scale>
          <a:sx n="131" d="100"/>
          <a:sy n="131" d="100"/>
        </p:scale>
        <p:origin x="1092" y="120"/>
      </p:cViewPr>
      <p:guideLst>
        <p:guide orient="horz" pos="1620"/>
        <p:guide pos="33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11" d="100"/>
        <a:sy n="111" d="100"/>
      </p:scale>
      <p:origin x="0" y="-512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6337D9-3022-3D41-8D8A-BDF2F3B0DD8E}" type="datetimeFigureOut">
              <a:rPr lang="en-US" smtClean="0"/>
              <a:t>3/23/2021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41018C-6CAF-B84E-B92C-ECB119457FBA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75648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b="0" dirty="0"/>
              <a:t>Cisco Networking Academy Program</a:t>
            </a:r>
          </a:p>
          <a:p>
            <a:r>
              <a:rPr lang="en-US" dirty="0"/>
              <a:t>Introduction to Networks v6.0</a:t>
            </a:r>
          </a:p>
          <a:p>
            <a:pPr>
              <a:buFontTx/>
              <a:buNone/>
            </a:pPr>
            <a:r>
              <a:rPr lang="en-US" sz="1200" b="0" dirty="0"/>
              <a:t>Chapter 7: IP Addressing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0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7.1.2.2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The Subnet Mask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2804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7.1.2.2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The Subnet Mask (Cont.)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1103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7.1.2.3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Logical AND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9015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7.1.2.5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The Prefix 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944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7.1.2.6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Network, Host, and Broadcast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4993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7.1.2.8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Lab – Using the Windows Calculator with Network Addresses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322389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7.1.2.9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Lab – Converting IPv4 Addresses to Binary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8265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7.1.3.1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Static IPv4 Address Assignment to a 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5883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7.1.3.2</a:t>
            </a:r>
            <a:r>
              <a:rPr lang="en-US" baseline="0" dirty="0">
                <a:latin typeface="Arial" charset="0"/>
              </a:rPr>
              <a:t> -</a:t>
            </a:r>
            <a:r>
              <a:rPr lang="en-US" b="0" dirty="0"/>
              <a:t> Dynamic IPv4 Address Assignment to a Host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46598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19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7.1.3.3</a:t>
            </a:r>
            <a:r>
              <a:rPr lang="en-US" baseline="0" dirty="0">
                <a:latin typeface="Arial" charset="0"/>
              </a:rPr>
              <a:t> –</a:t>
            </a:r>
            <a:r>
              <a:rPr lang="en-US" b="0" dirty="0"/>
              <a:t> IPv4 Communication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1582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7 – IP Addressing</a:t>
            </a:r>
          </a:p>
          <a:p>
            <a:pPr>
              <a:buFontTx/>
              <a:buNone/>
            </a:pPr>
            <a:r>
              <a:rPr lang="en-US" sz="1200" b="0" dirty="0"/>
              <a:t>7.1 – IPv4 Network Addresses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55296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20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7.1.3.4</a:t>
            </a:r>
            <a:r>
              <a:rPr lang="en-US" baseline="0" dirty="0">
                <a:latin typeface="Arial" charset="0"/>
              </a:rPr>
              <a:t> –</a:t>
            </a:r>
            <a:r>
              <a:rPr lang="en-US" b="0" dirty="0"/>
              <a:t> Unicast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3885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21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7.1.3.5</a:t>
            </a:r>
            <a:r>
              <a:rPr lang="en-US" baseline="0" dirty="0">
                <a:latin typeface="Arial" charset="0"/>
              </a:rPr>
              <a:t> –</a:t>
            </a:r>
            <a:r>
              <a:rPr lang="en-US" b="0" dirty="0"/>
              <a:t> Broadcast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22552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22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7.1.3.6</a:t>
            </a:r>
            <a:r>
              <a:rPr lang="en-US" baseline="0" dirty="0">
                <a:latin typeface="Arial" charset="0"/>
              </a:rPr>
              <a:t> –</a:t>
            </a:r>
            <a:r>
              <a:rPr lang="en-US" b="0" dirty="0"/>
              <a:t> Multicast Transmission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063569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23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7.1.3 – IPv4 Unicast, Broadcast, and Multicast</a:t>
            </a:r>
          </a:p>
          <a:p>
            <a:r>
              <a:rPr lang="en-US" dirty="0">
                <a:latin typeface="Arial" charset="0"/>
              </a:rPr>
              <a:t>7.1.3.8</a:t>
            </a:r>
            <a:r>
              <a:rPr lang="en-US" baseline="0" dirty="0">
                <a:latin typeface="Arial" charset="0"/>
              </a:rPr>
              <a:t> –</a:t>
            </a:r>
            <a:r>
              <a:rPr lang="en-US" b="0" dirty="0"/>
              <a:t> Packet Tracer – Investigate Unicast, Broadcast, and Multicast Traffic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87138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7.1.4.1 – Public and Private IPv4 Addresses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284723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7.1.4.3 – Special User IPv4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46479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7.1.4.4 – Legacy Classful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7755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7.1.4 – Types of IPv4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7.1.4.5 – Video Demonstration - Classful IPv4 Addressing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15871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7.1.4.6 – Classless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53128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7.1.4.7 – Assignment of IP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26449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3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0" dirty="0"/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7.1.1.1 IPv4</a:t>
            </a:r>
            <a:r>
              <a:rPr lang="en-US" baseline="0" dirty="0">
                <a:latin typeface="Arial" charset="0"/>
              </a:rPr>
              <a:t> Addresses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519018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7.1 – IPv4 Network Addresses</a:t>
            </a:r>
          </a:p>
          <a:p>
            <a:r>
              <a:rPr lang="en-US" dirty="0"/>
              <a:t>7.1.4 – Types of IPv4 Addresses</a:t>
            </a:r>
          </a:p>
          <a:p>
            <a:r>
              <a:rPr lang="en-US" dirty="0"/>
              <a:t>7.1.4.9 – Lab – Identifying IPv4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308418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7 – IP Addressing</a:t>
            </a:r>
          </a:p>
          <a:p>
            <a:pPr>
              <a:buFontTx/>
              <a:buNone/>
            </a:pPr>
            <a:r>
              <a:rPr lang="en-US" sz="1200" b="0" dirty="0"/>
              <a:t>7.2 – IPv6 Network Addresses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0214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7.2.1– IPv4 Issues</a:t>
            </a:r>
          </a:p>
          <a:p>
            <a:r>
              <a:rPr lang="en-US" dirty="0"/>
              <a:t>7.2.1.1 – The Need for IPv6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26218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7.2.1– IPv4 Issues</a:t>
            </a:r>
          </a:p>
          <a:p>
            <a:r>
              <a:rPr lang="en-US" dirty="0"/>
              <a:t>7.2.1.2 – IPv4 and IPv6 Coexistence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94226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7.2.2.1 – IPv6 Address Representation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502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7.2.2.1 – IPv6 Address Representation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59602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7.2.2.2 – Rule 1 – Omit Leading 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304816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7.2.2.3 – Rule 2 – Omit All 0 Segments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9523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7.2.2– IPv6 Addressing</a:t>
            </a:r>
          </a:p>
          <a:p>
            <a:r>
              <a:rPr lang="en-US" dirty="0"/>
              <a:t>7.2.2.3 – Rule 2 – Omit All 0 Segments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3467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7.2.3 – Types of IPv6 Addresses</a:t>
            </a:r>
          </a:p>
          <a:p>
            <a:r>
              <a:rPr lang="en-US" dirty="0"/>
              <a:t>7.2.3.1 –  IPv6 Address Types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1185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4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b="0" dirty="0"/>
              <a:t>7.1 – IPv4 Network Addresses</a:t>
            </a:r>
            <a:endParaRPr lang="en-US" sz="1200" kern="1200" dirty="0">
              <a:solidFill>
                <a:schemeClr val="tx1"/>
              </a:solidFill>
              <a:latin typeface="Arial" charset="0"/>
              <a:ea typeface="ＭＳ Ｐゴシック" charset="0"/>
              <a:cs typeface="ＭＳ Ｐゴシック" charset="0"/>
            </a:endParaRP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7.1.1.1 IPv4</a:t>
            </a:r>
            <a:r>
              <a:rPr lang="en-US" baseline="0" dirty="0">
                <a:latin typeface="Arial" charset="0"/>
              </a:rPr>
              <a:t> Addresses (Cont.)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7912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7.2.3 – Types of IPv6 Addresses</a:t>
            </a:r>
          </a:p>
          <a:p>
            <a:r>
              <a:rPr lang="en-US" dirty="0"/>
              <a:t>7.2.3.2 –  IPv6 Prefix Length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22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7.2.3 – Types of IPv6 Addresses</a:t>
            </a:r>
          </a:p>
          <a:p>
            <a:r>
              <a:rPr lang="en-US" dirty="0"/>
              <a:t>7.2.3.3 –  IPv6 Unicast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3991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7.2.3 – Types of IPv6 Addresses</a:t>
            </a:r>
          </a:p>
          <a:p>
            <a:r>
              <a:rPr lang="en-US" dirty="0"/>
              <a:t>7.2.3.4 –  IPv6 Link-Local Unicast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28323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7.2.4.1 –  Structure of an IPv6 Global Unicast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183670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7.2.4.2</a:t>
            </a:r>
            <a:r>
              <a:rPr lang="en-US" baseline="0" dirty="0"/>
              <a:t> - </a:t>
            </a:r>
            <a:r>
              <a:rPr lang="en-US" dirty="0"/>
              <a:t> Static Configuration of a Global Unicast Address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98380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7.2.4.2</a:t>
            </a:r>
            <a:r>
              <a:rPr lang="en-US" baseline="0" dirty="0"/>
              <a:t> - </a:t>
            </a:r>
            <a:r>
              <a:rPr lang="en-US" dirty="0"/>
              <a:t> Static Configuration of a Global Unicast Address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521730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7.2.4.3</a:t>
            </a:r>
            <a:r>
              <a:rPr lang="en-US" baseline="0" dirty="0"/>
              <a:t> - </a:t>
            </a:r>
            <a:r>
              <a:rPr lang="en-US" dirty="0"/>
              <a:t>Dynamic Configuration - SLAAC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54698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7.2.4.4</a:t>
            </a:r>
            <a:r>
              <a:rPr lang="en-US" baseline="0" dirty="0"/>
              <a:t> - </a:t>
            </a:r>
            <a:r>
              <a:rPr lang="en-US" dirty="0"/>
              <a:t>Dynamic Configuration – DHCPv6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3214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7.2.4.5</a:t>
            </a:r>
            <a:r>
              <a:rPr lang="en-US" baseline="0" dirty="0"/>
              <a:t> - </a:t>
            </a:r>
            <a:r>
              <a:rPr lang="en-US" dirty="0"/>
              <a:t>EUI-64 Process and Randomly Generated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41977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7.2.4.5</a:t>
            </a:r>
            <a:r>
              <a:rPr lang="en-US" baseline="0" dirty="0"/>
              <a:t> - </a:t>
            </a:r>
            <a:r>
              <a:rPr lang="en-US" dirty="0"/>
              <a:t>EUI-64 Process and Randomly Generated (Cont.)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38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5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r>
              <a:rPr lang="en-US" dirty="0">
                <a:latin typeface="Arial" charset="0"/>
              </a:rPr>
              <a:t>7.1.1.3 </a:t>
            </a:r>
            <a:r>
              <a:rPr lang="en-US" b="0" dirty="0"/>
              <a:t>Positional Notation (Cont.)</a:t>
            </a:r>
          </a:p>
          <a:p>
            <a:pPr>
              <a:lnSpc>
                <a:spcPct val="80000"/>
              </a:lnSpc>
              <a:buFontTx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2954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7.2.4.6</a:t>
            </a:r>
            <a:r>
              <a:rPr lang="en-US" baseline="0" dirty="0"/>
              <a:t> - </a:t>
            </a:r>
            <a:r>
              <a:rPr lang="en-US" dirty="0"/>
              <a:t>Dynamic Link-Local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12935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7.2.4.7</a:t>
            </a:r>
            <a:r>
              <a:rPr lang="en-US" baseline="0" dirty="0"/>
              <a:t> - </a:t>
            </a:r>
            <a:r>
              <a:rPr lang="en-US" dirty="0"/>
              <a:t>Static Link-Local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27017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7.2.4.8</a:t>
            </a:r>
            <a:r>
              <a:rPr lang="en-US" baseline="0" dirty="0"/>
              <a:t> - </a:t>
            </a:r>
            <a:r>
              <a:rPr lang="en-US" dirty="0"/>
              <a:t>Verifying IPv6 Address Configuration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02448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7.2.4 – IPv6 Unicast Addresses</a:t>
            </a:r>
          </a:p>
          <a:p>
            <a:r>
              <a:rPr lang="en-US" dirty="0"/>
              <a:t>7.2.4.9</a:t>
            </a:r>
            <a:r>
              <a:rPr lang="en-US" baseline="0" dirty="0"/>
              <a:t> - </a:t>
            </a:r>
            <a:r>
              <a:rPr lang="en-US" dirty="0"/>
              <a:t>Packet Tracer – Configuring IPv6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670054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7.2.5 – IPv6 Multicast Addresses</a:t>
            </a:r>
          </a:p>
          <a:p>
            <a:r>
              <a:rPr lang="en-US" dirty="0"/>
              <a:t>7.2.5.1</a:t>
            </a:r>
            <a:r>
              <a:rPr lang="en-US" baseline="0" dirty="0"/>
              <a:t> - </a:t>
            </a:r>
            <a:r>
              <a:rPr lang="en-US" dirty="0"/>
              <a:t>Assigned IPv6 Multicast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50510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7.2.5 – IPv6 Multicast Addresses</a:t>
            </a:r>
          </a:p>
          <a:p>
            <a:r>
              <a:rPr lang="en-US" dirty="0"/>
              <a:t>7.2.5.2</a:t>
            </a:r>
            <a:r>
              <a:rPr lang="en-US" baseline="0" dirty="0"/>
              <a:t> - </a:t>
            </a:r>
            <a:r>
              <a:rPr lang="en-US" dirty="0"/>
              <a:t>Solicited-Node IPv6 Multicast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72540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7.2.5 – IPv6 Multicast Addresses</a:t>
            </a:r>
          </a:p>
          <a:p>
            <a:r>
              <a:rPr lang="en-US" dirty="0"/>
              <a:t>7.2.5.3</a:t>
            </a:r>
            <a:r>
              <a:rPr lang="en-US" baseline="0" dirty="0"/>
              <a:t> - </a:t>
            </a:r>
            <a:r>
              <a:rPr lang="en-US" dirty="0"/>
              <a:t>Lab – Identifying IPv6 Addresses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99322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7.2 – IPv6 Network Addresses</a:t>
            </a:r>
          </a:p>
          <a:p>
            <a:r>
              <a:rPr lang="en-US" dirty="0"/>
              <a:t>7.2.5 – IPv6 Multicast Addresses</a:t>
            </a:r>
          </a:p>
          <a:p>
            <a:r>
              <a:rPr lang="en-US" dirty="0"/>
              <a:t>7.2.5.4</a:t>
            </a:r>
            <a:r>
              <a:rPr lang="en-US" baseline="0" dirty="0"/>
              <a:t>- </a:t>
            </a:r>
            <a:r>
              <a:rPr lang="en-US" dirty="0"/>
              <a:t>Lab – Configuring IPv6 Addresses on Network Devices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136563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r>
              <a:rPr lang="en-US" sz="1200" b="0" dirty="0"/>
              <a:t>7 – IP Addressing</a:t>
            </a:r>
          </a:p>
          <a:p>
            <a:pPr>
              <a:buFontTx/>
              <a:buNone/>
            </a:pPr>
            <a:r>
              <a:rPr lang="en-US" sz="1200" b="0" dirty="0"/>
              <a:t>7.3– Connectivity Verification</a:t>
            </a:r>
            <a:endParaRPr lang="en-GB" b="0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793261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7.3.1 – ICMP</a:t>
            </a:r>
          </a:p>
          <a:p>
            <a:r>
              <a:rPr lang="en-US" dirty="0"/>
              <a:t>7.3.1.1</a:t>
            </a:r>
            <a:r>
              <a:rPr lang="en-US" baseline="0" dirty="0"/>
              <a:t> - </a:t>
            </a:r>
            <a:r>
              <a:rPr lang="en-US" dirty="0"/>
              <a:t>ICMPv4 and ICMPv6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422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6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r>
              <a:rPr lang="en-US" dirty="0">
                <a:latin typeface="Arial" charset="0"/>
              </a:rPr>
              <a:t>7.1.1.4 </a:t>
            </a:r>
            <a:r>
              <a:rPr lang="en-US" b="0" dirty="0"/>
              <a:t>Binary to Decimal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04182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7.3.1 – ICMP</a:t>
            </a:r>
          </a:p>
          <a:p>
            <a:r>
              <a:rPr lang="en-US" dirty="0"/>
              <a:t>7.3.1.2</a:t>
            </a:r>
            <a:r>
              <a:rPr lang="en-US" baseline="0" dirty="0"/>
              <a:t> - </a:t>
            </a:r>
            <a:r>
              <a:rPr lang="en-US" dirty="0"/>
              <a:t>ICMPv6 Router Solicitation and Router Advertisement Messages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52471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7.3.2.1</a:t>
            </a:r>
            <a:r>
              <a:rPr lang="en-US" baseline="0" dirty="0"/>
              <a:t> - </a:t>
            </a:r>
            <a:r>
              <a:rPr lang="en-US" dirty="0"/>
              <a:t>Ping - Testing the Local Stack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3115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7.3.2.2</a:t>
            </a:r>
            <a:r>
              <a:rPr lang="en-US" baseline="0" dirty="0"/>
              <a:t> - </a:t>
            </a:r>
            <a:r>
              <a:rPr lang="en-US" dirty="0"/>
              <a:t>Ping – Testing Connectivity to the Local LAN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468488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7.3.2.3</a:t>
            </a:r>
            <a:r>
              <a:rPr lang="en-US" baseline="0" dirty="0"/>
              <a:t> - </a:t>
            </a:r>
            <a:r>
              <a:rPr lang="en-US" dirty="0"/>
              <a:t>Ping – Testing Connectivity to a Remote Host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13148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7.3.2.4</a:t>
            </a:r>
            <a:r>
              <a:rPr lang="en-US" baseline="0" dirty="0"/>
              <a:t> - </a:t>
            </a:r>
            <a:r>
              <a:rPr lang="en-US" dirty="0"/>
              <a:t>Traceroute – Testing the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54051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7.3.2.5</a:t>
            </a:r>
            <a:r>
              <a:rPr lang="en-US" baseline="0" dirty="0"/>
              <a:t> - </a:t>
            </a:r>
            <a:r>
              <a:rPr lang="en-US" dirty="0"/>
              <a:t>Packet Tracer – Verifying IPv4 and IPv6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844978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7.3.2.6</a:t>
            </a:r>
            <a:r>
              <a:rPr lang="en-US" baseline="0" dirty="0"/>
              <a:t> - </a:t>
            </a:r>
            <a:r>
              <a:rPr lang="en-US" dirty="0"/>
              <a:t>Packet Tracer – Pinging and Tracing to Test the Path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7409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7.3.2.7</a:t>
            </a:r>
            <a:r>
              <a:rPr lang="en-US" baseline="0" dirty="0"/>
              <a:t> - </a:t>
            </a:r>
            <a:r>
              <a:rPr lang="en-US" dirty="0"/>
              <a:t>Lab – Testing Network Connectivity with Ping and Traceroute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635526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7.3.2.8</a:t>
            </a:r>
            <a:r>
              <a:rPr lang="en-US" baseline="0" dirty="0"/>
              <a:t> - </a:t>
            </a:r>
            <a:r>
              <a:rPr lang="en-US" dirty="0"/>
              <a:t>Lab – Mapping the Internet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822400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7.3 – Connectivity Verification</a:t>
            </a:r>
          </a:p>
          <a:p>
            <a:r>
              <a:rPr lang="en-US" dirty="0"/>
              <a:t>7.3.2 – Testing and Verification</a:t>
            </a:r>
          </a:p>
          <a:p>
            <a:r>
              <a:rPr lang="en-US" dirty="0"/>
              <a:t>7.3.2.9</a:t>
            </a:r>
            <a:r>
              <a:rPr lang="en-US" baseline="0" dirty="0"/>
              <a:t> - </a:t>
            </a:r>
            <a:r>
              <a:rPr lang="en-US" dirty="0"/>
              <a:t>Packet Tracer – Troubleshooting IPv4 and IPv6 Addressing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41018C-6CAF-B84E-B92C-ECB119457FBA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47241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7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r>
              <a:rPr lang="en-US">
                <a:latin typeface="Arial" charset="0"/>
              </a:rPr>
              <a:t>7.1.1.6 </a:t>
            </a:r>
            <a:r>
              <a:rPr lang="en-US" b="0" dirty="0"/>
              <a:t>Decimal to Binary Conversion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673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8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7.1.1 – Binary and Decimal Conversion</a:t>
            </a:r>
          </a:p>
          <a:p>
            <a:r>
              <a:rPr lang="en-US" dirty="0">
                <a:latin typeface="Arial" charset="0"/>
              </a:rPr>
              <a:t>7.1.1.7 </a:t>
            </a:r>
            <a:r>
              <a:rPr lang="en-US" b="0" dirty="0"/>
              <a:t>Decimal to Binary Conversion Examples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1870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42" name="Rectangle 1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882650">
              <a:defRPr sz="2400">
                <a:solidFill>
                  <a:schemeClr val="tx1"/>
                </a:solidFill>
                <a:latin typeface="Arial" charset="0"/>
              </a:defRPr>
            </a:lvl1pPr>
            <a:lvl2pPr marL="742950" indent="-285750" defTabSz="882650"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3pPr>
            <a:lvl4pPr marL="16002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4pPr>
            <a:lvl5pPr marL="2057400" indent="-228600" defTabSz="882650">
              <a:defRPr sz="2400">
                <a:solidFill>
                  <a:schemeClr val="tx1"/>
                </a:solidFill>
                <a:latin typeface="Arial" charset="0"/>
              </a:defRPr>
            </a:lvl5pPr>
            <a:lvl6pPr marL="25146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6pPr>
            <a:lvl7pPr marL="29718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7pPr>
            <a:lvl8pPr marL="34290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8pPr>
            <a:lvl9pPr marL="3886200" indent="-228600" algn="ctr" defTabSz="882650" eaLnBrk="0" fontAlgn="base" hangingPunct="0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</a:defRPr>
            </a:lvl9pPr>
          </a:lstStyle>
          <a:p>
            <a:fld id="{04267211-205D-47E8-9F29-7E4C01D43DC3}" type="slidenum">
              <a:rPr lang="en-US" altLang="en-US" sz="800" smtClean="0"/>
              <a:pPr/>
              <a:t>9</a:t>
            </a:fld>
            <a:endParaRPr lang="en-US" altLang="en-US" sz="800" dirty="0"/>
          </a:p>
        </p:txBody>
      </p:sp>
      <p:sp>
        <p:nvSpPr>
          <p:cNvPr id="112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1264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  <a:buFontTx/>
              <a:buNone/>
            </a:pPr>
            <a:r>
              <a:rPr lang="en-US" sz="1200" kern="1200" dirty="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rPr>
              <a:t>7.1 – IPv4 Network Addresses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Arial" charset="0"/>
              </a:rPr>
              <a:t>7.1.2 – IPv4 Address Structure</a:t>
            </a:r>
          </a:p>
          <a:p>
            <a:r>
              <a:rPr lang="en-US" dirty="0">
                <a:latin typeface="Arial" charset="0"/>
              </a:rPr>
              <a:t>7.1.2.1 </a:t>
            </a:r>
            <a:r>
              <a:rPr lang="en-US" b="0" dirty="0"/>
              <a:t>Network and Host Portions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0808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086725553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3999" cy="5165874"/>
          </a:xfrm>
          <a:prstGeom prst="rect">
            <a:avLst/>
          </a:prstGeom>
        </p:spPr>
      </p:pic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98843304"/>
      </p:ext>
    </p:extLst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5"/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7974899"/>
      </p:ext>
    </p:extLst>
  </p:cSld>
  <p:clrMapOvr>
    <a:masterClrMapping/>
  </p:clrMapOvr>
  <p:transition spd="slow">
    <p:wip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Closing Slide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4"/>
          <p:cNvGrpSpPr>
            <a:grpSpLocks noChangeAspect="1"/>
          </p:cNvGrpSpPr>
          <p:nvPr userDrawn="1"/>
        </p:nvGrpSpPr>
        <p:grpSpPr bwMode="auto">
          <a:xfrm>
            <a:off x="3746294" y="2129856"/>
            <a:ext cx="1617944" cy="860542"/>
            <a:chOff x="310" y="249"/>
            <a:chExt cx="502" cy="267"/>
          </a:xfrm>
          <a:solidFill>
            <a:schemeClr val="accent1">
              <a:lumMod val="75000"/>
            </a:schemeClr>
          </a:solidFill>
        </p:grpSpPr>
        <p:sp>
          <p:nvSpPr>
            <p:cNvPr id="5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51544963"/>
      </p:ext>
    </p:extLst>
  </p:cSld>
  <p:clrMapOvr>
    <a:masterClrMapping/>
  </p:clrMapOvr>
  <p:transition spd="slow">
    <p:wip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473441" y="4954263"/>
            <a:ext cx="676910" cy="1892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5">
                <a:solidFill>
                  <a:schemeClr val="tx2"/>
                </a:solidFill>
              </a:defRPr>
            </a:lvl1pPr>
          </a:lstStyle>
          <a:p>
            <a:pPr defTabSz="385763">
              <a:defRPr/>
            </a:pPr>
            <a:fld id="{2F5CCB13-0A32-4557-88E9-079F0C330695}" type="slidenum">
              <a:rPr lang="en-US" kern="0" smtClean="0">
                <a:solidFill>
                  <a:srgbClr val="595959"/>
                </a:solidFill>
              </a:rPr>
              <a:pPr defTabSz="385763">
                <a:defRPr/>
              </a:pPr>
              <a:t>‹Nº›</a:t>
            </a:fld>
            <a:endParaRPr lang="en-US" kern="0" dirty="0">
              <a:solidFill>
                <a:srgbClr val="595959"/>
              </a:solidFill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144065" y="798944"/>
            <a:ext cx="8853286" cy="41553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Wingdings" panose="05000000000000000000" pitchFamily="2" charset="2"/>
              <a:buChar char="§"/>
              <a:defRPr>
                <a:solidFill>
                  <a:srgbClr val="000000"/>
                </a:solidFill>
              </a:defRPr>
            </a:lvl1pPr>
            <a:lvl2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2pPr>
            <a:lvl3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3pPr>
            <a:lvl4pPr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>
                <a:solidFill>
                  <a:srgbClr val="000000"/>
                </a:solidFill>
              </a:defRPr>
            </a:lvl4pPr>
          </a:lstStyle>
          <a:p>
            <a:pPr lvl="0"/>
            <a:r>
              <a:rPr lang="en-US" dirty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dirty="0">
                <a:sym typeface="Arial" pitchFamily="34" charset="0"/>
              </a:rPr>
              <a:t>Second level</a:t>
            </a:r>
          </a:p>
          <a:p>
            <a:pPr lvl="2"/>
            <a:r>
              <a:rPr lang="en-US" dirty="0">
                <a:sym typeface="Arial" pitchFamily="34" charset="0"/>
              </a:rPr>
              <a:t>Third level</a:t>
            </a:r>
          </a:p>
          <a:p>
            <a:pPr lvl="3"/>
            <a:r>
              <a:rPr lang="en-US" dirty="0">
                <a:sym typeface="Arial" pitchFamily="34" charset="0"/>
              </a:rPr>
              <a:t>Fourth level</a:t>
            </a:r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" y="41393"/>
            <a:ext cx="9144000" cy="757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2400"/>
            </a:lvl1pPr>
          </a:lstStyle>
          <a:p>
            <a:pPr lvl="0"/>
            <a:r>
              <a:rPr lang="en-US" dirty="0">
                <a:sym typeface="Arial" pitchFamily="34" charset="0"/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57996623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699250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5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1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1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rgbClr val="004C69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accent1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chemeClr val="accent1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53042546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-animated gradi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Subtitle 2"/>
          <p:cNvSpPr>
            <a:spLocks noGrp="1"/>
          </p:cNvSpPr>
          <p:nvPr>
            <p:ph type="subTitle" idx="1"/>
          </p:nvPr>
        </p:nvSpPr>
        <p:spPr>
          <a:xfrm>
            <a:off x="469496" y="3809526"/>
            <a:ext cx="4319105" cy="288131"/>
          </a:xfrm>
          <a:prstGeom prst="rect">
            <a:avLst/>
          </a:prstGeom>
        </p:spPr>
        <p:txBody>
          <a:bodyPr lIns="91420" tIns="45710" rIns="91420" bIns="45710" anchor="b" anchorCtr="0">
            <a:noAutofit/>
          </a:bodyPr>
          <a:lstStyle>
            <a:lvl1pPr marL="0" indent="0" algn="l">
              <a:buNone/>
              <a:defRPr sz="1200" b="0" i="0">
                <a:solidFill>
                  <a:schemeClr val="accent5"/>
                </a:solidFill>
                <a:latin typeface="+mn-lt"/>
                <a:cs typeface="CiscoSans"/>
              </a:defRPr>
            </a:lvl1pPr>
            <a:lvl2pPr marL="34285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7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5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44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29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16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0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288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7" name="Text Placeholder 38"/>
          <p:cNvSpPr>
            <a:spLocks noGrp="1"/>
          </p:cNvSpPr>
          <p:nvPr>
            <p:ph type="body" sz="quarter" idx="11"/>
          </p:nvPr>
        </p:nvSpPr>
        <p:spPr>
          <a:xfrm>
            <a:off x="469496" y="4049523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40"/>
          <p:cNvSpPr>
            <a:spLocks noGrp="1"/>
          </p:cNvSpPr>
          <p:nvPr>
            <p:ph type="body" sz="quarter" idx="12"/>
          </p:nvPr>
        </p:nvSpPr>
        <p:spPr>
          <a:xfrm>
            <a:off x="469496" y="4289520"/>
            <a:ext cx="4319105" cy="28813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 algn="l">
              <a:buFontTx/>
              <a:buNone/>
              <a:defRPr lang="en-US" sz="1200" b="0" i="0" kern="1200" dirty="0" smtClean="0">
                <a:solidFill>
                  <a:schemeClr val="accent5"/>
                </a:solidFill>
                <a:latin typeface="+mn-lt"/>
                <a:ea typeface="+mn-ea"/>
                <a:cs typeface="CiscoSans ExtraLight" pitchFamily="34" charset="0"/>
              </a:defRPr>
            </a:lvl1pPr>
            <a:lvl2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2pPr>
            <a:lvl3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3pPr>
            <a:lvl4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4pPr>
            <a:lvl5pPr>
              <a:buFontTx/>
              <a:buNone/>
              <a:defRPr lang="en-US" sz="1500" kern="1200" dirty="0" smtClea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492125" y="395288"/>
            <a:ext cx="796924" cy="423863"/>
            <a:chOff x="310" y="249"/>
            <a:chExt cx="502" cy="267"/>
          </a:xfrm>
          <a:solidFill>
            <a:schemeClr val="accent5"/>
          </a:solidFill>
        </p:grpSpPr>
        <p:sp>
          <p:nvSpPr>
            <p:cNvPr id="9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7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8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9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3292" y="2872236"/>
            <a:ext cx="5925246" cy="299001"/>
          </a:xfrm>
          <a:prstGeom prst="rect">
            <a:avLst/>
          </a:prstGeom>
        </p:spPr>
        <p:txBody>
          <a:bodyPr lIns="91420" tIns="45710" rIns="91420" bIns="45710"/>
          <a:lstStyle>
            <a:lvl1pPr marL="0" indent="0">
              <a:buFont typeface="Arial" panose="020B0604020202020204" pitchFamily="34" charset="0"/>
              <a:buNone/>
              <a:defRPr sz="2000" baseline="0">
                <a:solidFill>
                  <a:schemeClr val="bg2"/>
                </a:solidFill>
                <a:latin typeface="+mj-lt"/>
              </a:defRPr>
            </a:lvl1pPr>
            <a:lvl2pPr marL="304781" indent="0">
              <a:buNone/>
              <a:defRPr/>
            </a:lvl2pPr>
            <a:lvl3pPr marL="427401" indent="0">
              <a:buNone/>
              <a:defRPr/>
            </a:lvl3pPr>
            <a:lvl4pPr marL="516694" indent="0">
              <a:buNone/>
              <a:defRPr/>
            </a:lvl4pPr>
            <a:lvl5pPr marL="601221" indent="0">
              <a:buNone/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30" name="Title 1"/>
          <p:cNvSpPr>
            <a:spLocks noGrp="1"/>
          </p:cNvSpPr>
          <p:nvPr>
            <p:ph type="ctrTitle"/>
          </p:nvPr>
        </p:nvSpPr>
        <p:spPr>
          <a:xfrm>
            <a:off x="425765" y="2300750"/>
            <a:ext cx="5955513" cy="644730"/>
          </a:xfrm>
          <a:prstGeom prst="rect">
            <a:avLst/>
          </a:prstGeom>
        </p:spPr>
        <p:txBody>
          <a:bodyPr anchor="b"/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3600" b="0" i="0" spc="0" baseline="0">
                <a:solidFill>
                  <a:srgbClr val="38C6F4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74617842"/>
      </p:ext>
    </p:extLst>
  </p:cSld>
  <p:clrMapOvr>
    <a:masterClrMapping/>
  </p:clrMapOvr>
  <p:transition spd="slow">
    <p:wipe/>
  </p:transition>
  <p:extLst>
    <p:ext uri="{DCECCB84-F9BA-43D5-87BE-67443E8EF086}">
      <p15:sldGuideLst xmlns:p15="http://schemas.microsoft.com/office/powerpoint/2012/main">
        <p15:guide id="1" orient="horz" pos="228" userDrawn="1">
          <p15:clr>
            <a:srgbClr val="FBAE40"/>
          </p15:clr>
        </p15:guide>
        <p15:guide id="2" pos="360" userDrawn="1">
          <p15:clr>
            <a:srgbClr val="FBAE40"/>
          </p15:clr>
        </p15:guide>
        <p15:guide id="3" orient="horz" pos="518" userDrawn="1">
          <p15:clr>
            <a:srgbClr val="FBAE40"/>
          </p15:clr>
        </p15:guide>
        <p15:guide id="4" pos="812" userDrawn="1">
          <p15:clr>
            <a:srgbClr val="FBAE40"/>
          </p15:clr>
        </p15:guide>
        <p15:guide id="5" pos="311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Segu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394F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2569946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buFont typeface="Arial" panose="020B0604020202020204" pitchFamily="34" charset="0"/>
              <a:buNone/>
              <a:defRPr sz="4600" b="0" i="0" spc="0" baseline="0">
                <a:solidFill>
                  <a:schemeClr val="accent5"/>
                </a:solidFill>
                <a:latin typeface="+mj-lt"/>
                <a:cs typeface="CiscoSans Thin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600" dirty="0">
              <a:solidFill>
                <a:schemeClr val="accent5">
                  <a:lumMod val="50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9" name="Rectangle 4"/>
          <p:cNvSpPr>
            <a:spLocks noChangeArrowheads="1"/>
          </p:cNvSpPr>
          <p:nvPr userDrawn="1"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5">
                    <a:lumMod val="50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rgbClr val="086D8E"/>
          </a:solidFill>
        </p:grpSpPr>
        <p:sp>
          <p:nvSpPr>
            <p:cNvPr id="12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3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890854121"/>
      </p:ext>
    </p:extLst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lti_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74662" y="1347788"/>
            <a:ext cx="8280057" cy="3073946"/>
          </a:xfrm>
          <a:prstGeom prst="rect">
            <a:avLst/>
          </a:prstGeom>
        </p:spPr>
        <p:txBody>
          <a:bodyPr lIns="91420" tIns="45710" rIns="91420" bIns="45710">
            <a:noAutofit/>
          </a:bodyPr>
          <a:lstStyle>
            <a:lvl1pPr marL="285690" marR="0" indent="-285690" algn="ctr" defTabSz="457105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2000" b="0" i="0" baseline="0">
                <a:solidFill>
                  <a:schemeClr val="bg1"/>
                </a:solidFill>
                <a:latin typeface="+mn-lt"/>
                <a:cs typeface="CiscoSans Extra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Placeholder 5"/>
          <p:cNvSpPr>
            <a:spLocks noGrp="1"/>
          </p:cNvSpPr>
          <p:nvPr>
            <p:ph type="title"/>
          </p:nvPr>
        </p:nvSpPr>
        <p:spPr bwMode="auto">
          <a:xfrm>
            <a:off x="437766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pPr lvl="0"/>
            <a:r>
              <a:rPr lang="en-US" dirty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42967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29121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0" y="2552550"/>
            <a:ext cx="698624" cy="698624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FFFFFF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426607"/>
            <a:ext cx="698624" cy="698624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bg1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0" y="3653093"/>
            <a:ext cx="698624" cy="698624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solidFill>
                <a:srgbClr val="049FD9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365250" y="1432522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365250" y="25577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365250" y="3653093"/>
            <a:ext cx="5473700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0" y="2552550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1" y="3651140"/>
            <a:ext cx="698624" cy="693381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Text Placeholder 17"/>
          <p:cNvSpPr>
            <a:spLocks noGrp="1"/>
          </p:cNvSpPr>
          <p:nvPr>
            <p:ph type="body" sz="quarter" idx="19" hasCustomPrompt="1"/>
          </p:nvPr>
        </p:nvSpPr>
        <p:spPr>
          <a:xfrm>
            <a:off x="575610" y="1427248"/>
            <a:ext cx="698624" cy="693381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4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053872667"/>
      </p:ext>
    </p:extLst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5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2" name="Oval 1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5" name="Oval 14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24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5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28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29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13" name="Oval 12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4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17" name="Oval 16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4000" dirty="0">
              <a:ln>
                <a:solidFill>
                  <a:schemeClr val="bg2"/>
                </a:solidFill>
              </a:ln>
              <a:solidFill>
                <a:schemeClr val="accent5"/>
              </a:solidFill>
              <a:cs typeface="Arial"/>
            </a:endParaRP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5678748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2000" b="0" i="0" baseline="0">
                <a:solidFill>
                  <a:schemeClr val="accent1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20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2962125011"/>
      </p:ext>
    </p:extLst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6_Circled_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rgbClr val="004C69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2" name="Oval 41"/>
          <p:cNvSpPr/>
          <p:nvPr/>
        </p:nvSpPr>
        <p:spPr>
          <a:xfrm>
            <a:off x="575611" y="1979318"/>
            <a:ext cx="464815" cy="464815"/>
          </a:xfrm>
          <a:prstGeom prst="ellipse">
            <a:avLst/>
          </a:prstGeom>
          <a:solidFill>
            <a:srgbClr val="38C6F4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3" name="Oval 42"/>
          <p:cNvSpPr/>
          <p:nvPr/>
        </p:nvSpPr>
        <p:spPr>
          <a:xfrm>
            <a:off x="575610" y="1328927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rgbClr val="FFFFFF"/>
              </a:solidFill>
              <a:cs typeface="Arial"/>
            </a:endParaRPr>
          </a:p>
        </p:txBody>
      </p:sp>
      <p:sp>
        <p:nvSpPr>
          <p:cNvPr id="44" name="Oval 43"/>
          <p:cNvSpPr/>
          <p:nvPr/>
        </p:nvSpPr>
        <p:spPr>
          <a:xfrm>
            <a:off x="575611" y="2627446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45" name="Text Placeholder 17"/>
          <p:cNvSpPr>
            <a:spLocks noGrp="1"/>
          </p:cNvSpPr>
          <p:nvPr>
            <p:ph type="body" sz="quarter" idx="13"/>
          </p:nvPr>
        </p:nvSpPr>
        <p:spPr>
          <a:xfrm>
            <a:off x="1172384" y="133484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6" name="Text Placeholder 17"/>
          <p:cNvSpPr>
            <a:spLocks noGrp="1"/>
          </p:cNvSpPr>
          <p:nvPr>
            <p:ph type="body" sz="quarter" idx="14"/>
          </p:nvPr>
        </p:nvSpPr>
        <p:spPr>
          <a:xfrm>
            <a:off x="1172385" y="198456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17"/>
          <p:cNvSpPr>
            <a:spLocks noGrp="1"/>
          </p:cNvSpPr>
          <p:nvPr>
            <p:ph type="body" sz="quarter" idx="15"/>
          </p:nvPr>
        </p:nvSpPr>
        <p:spPr>
          <a:xfrm>
            <a:off x="1172385" y="262744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575611" y="1327521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</a:t>
            </a:r>
          </a:p>
        </p:txBody>
      </p:sp>
      <p:sp>
        <p:nvSpPr>
          <p:cNvPr id="49" name="Text Placeholder 17"/>
          <p:cNvSpPr>
            <a:spLocks noGrp="1"/>
          </p:cNvSpPr>
          <p:nvPr>
            <p:ph type="body" sz="quarter" idx="17" hasCustomPrompt="1"/>
          </p:nvPr>
        </p:nvSpPr>
        <p:spPr>
          <a:xfrm>
            <a:off x="575611" y="197931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2</a:t>
            </a:r>
          </a:p>
        </p:txBody>
      </p:sp>
      <p:sp>
        <p:nvSpPr>
          <p:cNvPr id="50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575612" y="262549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3</a:t>
            </a:r>
          </a:p>
        </p:txBody>
      </p:sp>
      <p:sp>
        <p:nvSpPr>
          <p:cNvPr id="51" name="Oval 50"/>
          <p:cNvSpPr/>
          <p:nvPr/>
        </p:nvSpPr>
        <p:spPr>
          <a:xfrm>
            <a:off x="575612" y="3274581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2" name="Text Placeholder 17"/>
          <p:cNvSpPr>
            <a:spLocks noGrp="1"/>
          </p:cNvSpPr>
          <p:nvPr>
            <p:ph type="body" sz="quarter" idx="19"/>
          </p:nvPr>
        </p:nvSpPr>
        <p:spPr>
          <a:xfrm>
            <a:off x="1172386" y="3274581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3" name="Text Placeholder 17"/>
          <p:cNvSpPr>
            <a:spLocks noGrp="1"/>
          </p:cNvSpPr>
          <p:nvPr>
            <p:ph type="body" sz="quarter" idx="20" hasCustomPrompt="1"/>
          </p:nvPr>
        </p:nvSpPr>
        <p:spPr>
          <a:xfrm>
            <a:off x="575613" y="3272628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4</a:t>
            </a:r>
          </a:p>
        </p:txBody>
      </p:sp>
      <p:sp>
        <p:nvSpPr>
          <p:cNvPr id="54" name="Oval 53"/>
          <p:cNvSpPr/>
          <p:nvPr/>
        </p:nvSpPr>
        <p:spPr>
          <a:xfrm>
            <a:off x="575613" y="3921716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5" name="Text Placeholder 17"/>
          <p:cNvSpPr>
            <a:spLocks noGrp="1"/>
          </p:cNvSpPr>
          <p:nvPr>
            <p:ph type="body" sz="quarter" idx="21"/>
          </p:nvPr>
        </p:nvSpPr>
        <p:spPr>
          <a:xfrm>
            <a:off x="1172387" y="3921716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17"/>
          <p:cNvSpPr>
            <a:spLocks noGrp="1"/>
          </p:cNvSpPr>
          <p:nvPr>
            <p:ph type="body" sz="quarter" idx="22" hasCustomPrompt="1"/>
          </p:nvPr>
        </p:nvSpPr>
        <p:spPr>
          <a:xfrm>
            <a:off x="575614" y="3919763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5</a:t>
            </a:r>
          </a:p>
        </p:txBody>
      </p:sp>
      <p:sp>
        <p:nvSpPr>
          <p:cNvPr id="57" name="Oval 56"/>
          <p:cNvSpPr/>
          <p:nvPr/>
        </p:nvSpPr>
        <p:spPr>
          <a:xfrm>
            <a:off x="4414576" y="1983084"/>
            <a:ext cx="464815" cy="464815"/>
          </a:xfrm>
          <a:prstGeom prst="ellipse">
            <a:avLst/>
          </a:prstGeom>
          <a:solidFill>
            <a:schemeClr val="accent6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8" name="Oval 57"/>
          <p:cNvSpPr/>
          <p:nvPr/>
        </p:nvSpPr>
        <p:spPr>
          <a:xfrm>
            <a:off x="4414575" y="1332693"/>
            <a:ext cx="464815" cy="464815"/>
          </a:xfrm>
          <a:prstGeom prst="ellipse">
            <a:avLst/>
          </a:prstGeom>
          <a:solidFill>
            <a:srgbClr val="00394F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59" name="Oval 58"/>
          <p:cNvSpPr/>
          <p:nvPr/>
        </p:nvSpPr>
        <p:spPr>
          <a:xfrm>
            <a:off x="4414576" y="2631212"/>
            <a:ext cx="464815" cy="464815"/>
          </a:xfrm>
          <a:prstGeom prst="ellipse">
            <a:avLst/>
          </a:prstGeom>
          <a:solidFill>
            <a:schemeClr val="accent5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0" name="Text Placeholder 17"/>
          <p:cNvSpPr>
            <a:spLocks noGrp="1"/>
          </p:cNvSpPr>
          <p:nvPr>
            <p:ph type="body" sz="quarter" idx="23"/>
          </p:nvPr>
        </p:nvSpPr>
        <p:spPr>
          <a:xfrm>
            <a:off x="5011349" y="1338608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1" name="Text Placeholder 17"/>
          <p:cNvSpPr>
            <a:spLocks noGrp="1"/>
          </p:cNvSpPr>
          <p:nvPr>
            <p:ph type="body" sz="quarter" idx="24"/>
          </p:nvPr>
        </p:nvSpPr>
        <p:spPr>
          <a:xfrm>
            <a:off x="5011350" y="198832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17"/>
          <p:cNvSpPr>
            <a:spLocks noGrp="1"/>
          </p:cNvSpPr>
          <p:nvPr>
            <p:ph type="body" sz="quarter" idx="25"/>
          </p:nvPr>
        </p:nvSpPr>
        <p:spPr>
          <a:xfrm>
            <a:off x="5011350" y="263121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3" name="Text Placeholder 17"/>
          <p:cNvSpPr>
            <a:spLocks noGrp="1"/>
          </p:cNvSpPr>
          <p:nvPr>
            <p:ph type="body" sz="quarter" idx="26" hasCustomPrompt="1"/>
          </p:nvPr>
        </p:nvSpPr>
        <p:spPr>
          <a:xfrm>
            <a:off x="4414576" y="1331287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6</a:t>
            </a:r>
          </a:p>
        </p:txBody>
      </p:sp>
      <p:sp>
        <p:nvSpPr>
          <p:cNvPr id="64" name="Text Placeholder 17"/>
          <p:cNvSpPr>
            <a:spLocks noGrp="1"/>
          </p:cNvSpPr>
          <p:nvPr>
            <p:ph type="body" sz="quarter" idx="27" hasCustomPrompt="1"/>
          </p:nvPr>
        </p:nvSpPr>
        <p:spPr>
          <a:xfrm>
            <a:off x="4414576" y="198308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7</a:t>
            </a:r>
          </a:p>
        </p:txBody>
      </p:sp>
      <p:sp>
        <p:nvSpPr>
          <p:cNvPr id="65" name="Text Placeholder 17"/>
          <p:cNvSpPr>
            <a:spLocks noGrp="1"/>
          </p:cNvSpPr>
          <p:nvPr>
            <p:ph type="body" sz="quarter" idx="28" hasCustomPrompt="1"/>
          </p:nvPr>
        </p:nvSpPr>
        <p:spPr>
          <a:xfrm>
            <a:off x="4414577" y="262925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8</a:t>
            </a:r>
          </a:p>
        </p:txBody>
      </p:sp>
      <p:sp>
        <p:nvSpPr>
          <p:cNvPr id="66" name="Oval 65"/>
          <p:cNvSpPr/>
          <p:nvPr/>
        </p:nvSpPr>
        <p:spPr>
          <a:xfrm>
            <a:off x="4414577" y="3278347"/>
            <a:ext cx="464815" cy="464815"/>
          </a:xfrm>
          <a:prstGeom prst="ellipse">
            <a:avLst/>
          </a:prstGeom>
          <a:solidFill>
            <a:schemeClr val="bg2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67" name="Text Placeholder 17"/>
          <p:cNvSpPr>
            <a:spLocks noGrp="1"/>
          </p:cNvSpPr>
          <p:nvPr>
            <p:ph type="body" sz="quarter" idx="29"/>
          </p:nvPr>
        </p:nvSpPr>
        <p:spPr>
          <a:xfrm>
            <a:off x="5011351" y="3278347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Text Placeholder 17"/>
          <p:cNvSpPr>
            <a:spLocks noGrp="1"/>
          </p:cNvSpPr>
          <p:nvPr>
            <p:ph type="body" sz="quarter" idx="30" hasCustomPrompt="1"/>
          </p:nvPr>
        </p:nvSpPr>
        <p:spPr>
          <a:xfrm>
            <a:off x="4414578" y="3276394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9</a:t>
            </a:r>
          </a:p>
        </p:txBody>
      </p:sp>
      <p:sp>
        <p:nvSpPr>
          <p:cNvPr id="69" name="Oval 68"/>
          <p:cNvSpPr/>
          <p:nvPr/>
        </p:nvSpPr>
        <p:spPr>
          <a:xfrm>
            <a:off x="4414578" y="3925482"/>
            <a:ext cx="464815" cy="464815"/>
          </a:xfrm>
          <a:prstGeom prst="ellipse">
            <a:avLst/>
          </a:prstGeom>
          <a:solidFill>
            <a:schemeClr val="accent1">
              <a:lumMod val="75000"/>
            </a:schemeClr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91440" rtlCol="0" anchor="ctr" anchorCtr="0"/>
          <a:lstStyle/>
          <a:p>
            <a:pPr algn="ctr"/>
            <a:endParaRPr lang="en-US" sz="1800" dirty="0">
              <a:ln>
                <a:solidFill>
                  <a:schemeClr val="bg2"/>
                </a:solidFill>
              </a:ln>
              <a:solidFill>
                <a:schemeClr val="bg2"/>
              </a:solidFill>
              <a:cs typeface="Arial"/>
            </a:endParaRPr>
          </a:p>
        </p:txBody>
      </p:sp>
      <p:sp>
        <p:nvSpPr>
          <p:cNvPr id="70" name="Text Placeholder 17"/>
          <p:cNvSpPr>
            <a:spLocks noGrp="1"/>
          </p:cNvSpPr>
          <p:nvPr>
            <p:ph type="body" sz="quarter" idx="31"/>
          </p:nvPr>
        </p:nvSpPr>
        <p:spPr>
          <a:xfrm>
            <a:off x="5011352" y="3925482"/>
            <a:ext cx="2175886" cy="461327"/>
          </a:xfrm>
          <a:prstGeom prst="rect">
            <a:avLst/>
          </a:prstGeom>
        </p:spPr>
        <p:txBody>
          <a:bodyPr lIns="91420" tIns="45710" rIns="91420" bIns="45710" anchor="ctr" anchorCtr="0">
            <a:noAutofit/>
          </a:bodyPr>
          <a:lstStyle>
            <a:lvl1pPr marL="0" indent="0" algn="l">
              <a:buNone/>
              <a:defRPr sz="1800" b="0" i="0" baseline="0">
                <a:solidFill>
                  <a:srgbClr val="004C69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1" name="Text Placeholder 17"/>
          <p:cNvSpPr>
            <a:spLocks noGrp="1"/>
          </p:cNvSpPr>
          <p:nvPr>
            <p:ph type="body" sz="quarter" idx="32" hasCustomPrompt="1"/>
          </p:nvPr>
        </p:nvSpPr>
        <p:spPr>
          <a:xfrm>
            <a:off x="4414579" y="3923529"/>
            <a:ext cx="464815" cy="461327"/>
          </a:xfrm>
          <a:prstGeom prst="rect">
            <a:avLst/>
          </a:prstGeom>
          <a:noFill/>
          <a:ln>
            <a:noFill/>
          </a:ln>
        </p:spPr>
        <p:txBody>
          <a:bodyPr lIns="91420" tIns="45710" rIns="91420" bIns="45710" anchor="ctr" anchorCtr="0">
            <a:noAutofit/>
          </a:bodyPr>
          <a:lstStyle>
            <a:lvl1pPr marL="0" indent="0" algn="ctr">
              <a:buNone/>
              <a:defRPr sz="1800" b="0" i="0" baseline="0">
                <a:ln>
                  <a:solidFill>
                    <a:srgbClr val="FFFFFF"/>
                  </a:solidFill>
                </a:ln>
                <a:solidFill>
                  <a:srgbClr val="FFFFFF"/>
                </a:solidFill>
                <a:latin typeface="+mn-lt"/>
                <a:cs typeface="CiscoSans ExtraLight"/>
              </a:defRPr>
            </a:lvl1pPr>
            <a:lvl2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2pPr>
            <a:lvl3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3pPr>
            <a:lvl4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4pPr>
            <a:lvl5pPr>
              <a:defRPr b="0" i="0">
                <a:solidFill>
                  <a:srgbClr val="FFFFFF"/>
                </a:solidFill>
                <a:latin typeface="CiscoSans ExtraLight"/>
                <a:cs typeface="CiscoSans ExtraLight"/>
              </a:defRPr>
            </a:lvl5pPr>
          </a:lstStyle>
          <a:p>
            <a:pPr lvl="0"/>
            <a:r>
              <a:rPr lang="en-US" dirty="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3643099958"/>
      </p:ext>
    </p:extLst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5"/>
          <p:cNvSpPr>
            <a:spLocks noGrp="1"/>
          </p:cNvSpPr>
          <p:nvPr>
            <p:ph type="title"/>
          </p:nvPr>
        </p:nvSpPr>
        <p:spPr bwMode="auto">
          <a:xfrm>
            <a:off x="438150" y="341313"/>
            <a:ext cx="8345488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4" tIns="45712" rIns="91424" bIns="45712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dirty="0"/>
              <a:t>Title Goes Here</a:t>
            </a:r>
          </a:p>
        </p:txBody>
      </p:sp>
      <p:sp>
        <p:nvSpPr>
          <p:cNvPr id="12" name="Rectangle 7"/>
          <p:cNvSpPr>
            <a:spLocks noChangeArrowheads="1"/>
          </p:cNvSpPr>
          <p:nvPr/>
        </p:nvSpPr>
        <p:spPr bwMode="ltGray">
          <a:xfrm>
            <a:off x="8515707" y="4742907"/>
            <a:ext cx="218414" cy="15451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61586" tIns="30792" rIns="61586" bIns="30792" anchor="b">
            <a:spAutoFit/>
          </a:bodyPr>
          <a:lstStyle/>
          <a:p>
            <a:pPr algn="r" defTabSz="610744" fontAlgn="auto">
              <a:spcBef>
                <a:spcPts val="0"/>
              </a:spcBef>
              <a:spcAft>
                <a:spcPts val="0"/>
              </a:spcAft>
              <a:defRPr/>
            </a:pPr>
            <a:fld id="{6A1E46DC-7EF6-4EA2-B285-14272867D133}" type="slidenum">
              <a:rPr lang="en-US" sz="60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pPr algn="r" defTabSz="610744" fontAlgn="auto">
                <a:spcBef>
                  <a:spcPts val="0"/>
                </a:spcBef>
                <a:spcAft>
                  <a:spcPts val="0"/>
                </a:spcAft>
                <a:defRPr/>
              </a:pPr>
              <a:t>‹Nº›</a:t>
            </a:fld>
            <a:endParaRPr lang="en-US" sz="600" dirty="0">
              <a:solidFill>
                <a:schemeClr val="accent3">
                  <a:lumMod val="85000"/>
                </a:schemeClr>
              </a:solidFill>
              <a:latin typeface="+mn-lt"/>
              <a:ea typeface="+mn-ea"/>
              <a:cs typeface="CiscoSans Thin"/>
            </a:endParaRPr>
          </a:p>
        </p:txBody>
      </p:sp>
      <p:sp>
        <p:nvSpPr>
          <p:cNvPr id="13" name="Rectangle 4"/>
          <p:cNvSpPr>
            <a:spLocks noChangeArrowheads="1"/>
          </p:cNvSpPr>
          <p:nvPr/>
        </p:nvSpPr>
        <p:spPr bwMode="ltGray">
          <a:xfrm>
            <a:off x="5867508" y="4741653"/>
            <a:ext cx="2658018" cy="1545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61586" tIns="30792" rIns="61586" bIns="30792" anchor="b">
            <a:spAutoFit/>
          </a:bodyPr>
          <a:lstStyle/>
          <a:p>
            <a:pPr defTabSz="610744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600" dirty="0">
                <a:solidFill>
                  <a:schemeClr val="accent3">
                    <a:lumMod val="85000"/>
                  </a:schemeClr>
                </a:solidFill>
                <a:latin typeface="+mn-lt"/>
                <a:ea typeface="+mn-ea"/>
                <a:cs typeface="CiscoSans Thin"/>
              </a:rPr>
              <a:t>© 2016  Cisco and/or its affiliates. All rights reserved.   Cisco Confidential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auto">
          <a:xfrm>
            <a:off x="508039" y="4715197"/>
            <a:ext cx="340257" cy="180974"/>
            <a:chOff x="310" y="249"/>
            <a:chExt cx="502" cy="267"/>
          </a:xfrm>
          <a:solidFill>
            <a:schemeClr val="accent5"/>
          </a:solidFill>
        </p:grpSpPr>
        <p:sp>
          <p:nvSpPr>
            <p:cNvPr id="7" name="Rectangle 5"/>
            <p:cNvSpPr>
              <a:spLocks noChangeArrowheads="1"/>
            </p:cNvSpPr>
            <p:nvPr userDrawn="1"/>
          </p:nvSpPr>
          <p:spPr bwMode="auto">
            <a:xfrm>
              <a:off x="452" y="426"/>
              <a:ext cx="22" cy="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6"/>
            <p:cNvSpPr>
              <a:spLocks/>
            </p:cNvSpPr>
            <p:nvPr userDrawn="1"/>
          </p:nvSpPr>
          <p:spPr bwMode="auto">
            <a:xfrm>
              <a:off x="585" y="425"/>
              <a:ext cx="66" cy="91"/>
            </a:xfrm>
            <a:custGeom>
              <a:avLst/>
              <a:gdLst>
                <a:gd name="T0" fmla="*/ 51 w 51"/>
                <a:gd name="T1" fmla="*/ 20 h 69"/>
                <a:gd name="T2" fmla="*/ 37 w 51"/>
                <a:gd name="T3" fmla="*/ 16 h 69"/>
                <a:gd name="T4" fmla="*/ 18 w 51"/>
                <a:gd name="T5" fmla="*/ 34 h 69"/>
                <a:gd name="T6" fmla="*/ 37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7"/>
            <p:cNvSpPr>
              <a:spLocks/>
            </p:cNvSpPr>
            <p:nvPr userDrawn="1"/>
          </p:nvSpPr>
          <p:spPr bwMode="auto">
            <a:xfrm>
              <a:off x="355" y="425"/>
              <a:ext cx="67" cy="91"/>
            </a:xfrm>
            <a:custGeom>
              <a:avLst/>
              <a:gdLst>
                <a:gd name="T0" fmla="*/ 51 w 51"/>
                <a:gd name="T1" fmla="*/ 20 h 69"/>
                <a:gd name="T2" fmla="*/ 36 w 51"/>
                <a:gd name="T3" fmla="*/ 16 h 69"/>
                <a:gd name="T4" fmla="*/ 18 w 51"/>
                <a:gd name="T5" fmla="*/ 34 h 69"/>
                <a:gd name="T6" fmla="*/ 36 w 51"/>
                <a:gd name="T7" fmla="*/ 52 h 69"/>
                <a:gd name="T8" fmla="*/ 51 w 51"/>
                <a:gd name="T9" fmla="*/ 49 h 69"/>
                <a:gd name="T10" fmla="*/ 51 w 51"/>
                <a:gd name="T11" fmla="*/ 67 h 69"/>
                <a:gd name="T12" fmla="*/ 35 w 51"/>
                <a:gd name="T13" fmla="*/ 69 h 69"/>
                <a:gd name="T14" fmla="*/ 0 w 51"/>
                <a:gd name="T15" fmla="*/ 34 h 69"/>
                <a:gd name="T16" fmla="*/ 35 w 51"/>
                <a:gd name="T17" fmla="*/ 0 h 69"/>
                <a:gd name="T18" fmla="*/ 51 w 51"/>
                <a:gd name="T19" fmla="*/ 2 h 69"/>
                <a:gd name="T20" fmla="*/ 51 w 51"/>
                <a:gd name="T21" fmla="*/ 2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1" h="69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8"/>
            <p:cNvSpPr>
              <a:spLocks noEditPoints="1"/>
            </p:cNvSpPr>
            <p:nvPr userDrawn="1"/>
          </p:nvSpPr>
          <p:spPr bwMode="auto">
            <a:xfrm>
              <a:off x="675" y="425"/>
              <a:ext cx="91" cy="91"/>
            </a:xfrm>
            <a:custGeom>
              <a:avLst/>
              <a:gdLst>
                <a:gd name="T0" fmla="*/ 70 w 70"/>
                <a:gd name="T1" fmla="*/ 34 h 69"/>
                <a:gd name="T2" fmla="*/ 35 w 70"/>
                <a:gd name="T3" fmla="*/ 69 h 69"/>
                <a:gd name="T4" fmla="*/ 0 w 70"/>
                <a:gd name="T5" fmla="*/ 34 h 69"/>
                <a:gd name="T6" fmla="*/ 35 w 70"/>
                <a:gd name="T7" fmla="*/ 0 h 69"/>
                <a:gd name="T8" fmla="*/ 70 w 70"/>
                <a:gd name="T9" fmla="*/ 34 h 69"/>
                <a:gd name="T10" fmla="*/ 35 w 70"/>
                <a:gd name="T11" fmla="*/ 17 h 69"/>
                <a:gd name="T12" fmla="*/ 18 w 70"/>
                <a:gd name="T13" fmla="*/ 34 h 69"/>
                <a:gd name="T14" fmla="*/ 35 w 70"/>
                <a:gd name="T15" fmla="*/ 52 h 69"/>
                <a:gd name="T16" fmla="*/ 52 w 70"/>
                <a:gd name="T17" fmla="*/ 34 h 69"/>
                <a:gd name="T18" fmla="*/ 35 w 70"/>
                <a:gd name="T19" fmla="*/ 17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0" h="69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9"/>
            <p:cNvSpPr>
              <a:spLocks/>
            </p:cNvSpPr>
            <p:nvPr userDrawn="1"/>
          </p:nvSpPr>
          <p:spPr bwMode="auto">
            <a:xfrm>
              <a:off x="503" y="425"/>
              <a:ext cx="60" cy="91"/>
            </a:xfrm>
            <a:custGeom>
              <a:avLst/>
              <a:gdLst>
                <a:gd name="T0" fmla="*/ 42 w 46"/>
                <a:gd name="T1" fmla="*/ 16 h 69"/>
                <a:gd name="T2" fmla="*/ 29 w 46"/>
                <a:gd name="T3" fmla="*/ 14 h 69"/>
                <a:gd name="T4" fmla="*/ 18 w 46"/>
                <a:gd name="T5" fmla="*/ 20 h 69"/>
                <a:gd name="T6" fmla="*/ 26 w 46"/>
                <a:gd name="T7" fmla="*/ 26 h 69"/>
                <a:gd name="T8" fmla="*/ 30 w 46"/>
                <a:gd name="T9" fmla="*/ 27 h 69"/>
                <a:gd name="T10" fmla="*/ 46 w 46"/>
                <a:gd name="T11" fmla="*/ 47 h 69"/>
                <a:gd name="T12" fmla="*/ 19 w 46"/>
                <a:gd name="T13" fmla="*/ 69 h 69"/>
                <a:gd name="T14" fmla="*/ 1 w 46"/>
                <a:gd name="T15" fmla="*/ 67 h 69"/>
                <a:gd name="T16" fmla="*/ 1 w 46"/>
                <a:gd name="T17" fmla="*/ 52 h 69"/>
                <a:gd name="T18" fmla="*/ 16 w 46"/>
                <a:gd name="T19" fmla="*/ 54 h 69"/>
                <a:gd name="T20" fmla="*/ 29 w 46"/>
                <a:gd name="T21" fmla="*/ 48 h 69"/>
                <a:gd name="T22" fmla="*/ 21 w 46"/>
                <a:gd name="T23" fmla="*/ 41 h 69"/>
                <a:gd name="T24" fmla="*/ 18 w 46"/>
                <a:gd name="T25" fmla="*/ 40 h 69"/>
                <a:gd name="T26" fmla="*/ 0 w 46"/>
                <a:gd name="T27" fmla="*/ 21 h 69"/>
                <a:gd name="T28" fmla="*/ 25 w 46"/>
                <a:gd name="T29" fmla="*/ 0 h 69"/>
                <a:gd name="T30" fmla="*/ 42 w 46"/>
                <a:gd name="T31" fmla="*/ 2 h 69"/>
                <a:gd name="T32" fmla="*/ 42 w 46"/>
                <a:gd name="T33" fmla="*/ 1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69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/>
            <p:cNvSpPr>
              <a:spLocks/>
            </p:cNvSpPr>
            <p:nvPr userDrawn="1"/>
          </p:nvSpPr>
          <p:spPr bwMode="auto">
            <a:xfrm>
              <a:off x="31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/>
            <p:cNvSpPr>
              <a:spLocks/>
            </p:cNvSpPr>
            <p:nvPr userDrawn="1"/>
          </p:nvSpPr>
          <p:spPr bwMode="auto">
            <a:xfrm>
              <a:off x="37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/>
            <p:cNvSpPr>
              <a:spLocks/>
            </p:cNvSpPr>
            <p:nvPr userDrawn="1"/>
          </p:nvSpPr>
          <p:spPr bwMode="auto">
            <a:xfrm>
              <a:off x="43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8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8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/>
            <p:cNvSpPr>
              <a:spLocks/>
            </p:cNvSpPr>
            <p:nvPr userDrawn="1"/>
          </p:nvSpPr>
          <p:spPr bwMode="auto">
            <a:xfrm>
              <a:off x="49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8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8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/>
            <p:cNvSpPr>
              <a:spLocks/>
            </p:cNvSpPr>
            <p:nvPr userDrawn="1"/>
          </p:nvSpPr>
          <p:spPr bwMode="auto">
            <a:xfrm>
              <a:off x="55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8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8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/>
            <p:cNvSpPr>
              <a:spLocks/>
            </p:cNvSpPr>
            <p:nvPr userDrawn="1"/>
          </p:nvSpPr>
          <p:spPr bwMode="auto">
            <a:xfrm>
              <a:off x="61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/>
            <p:cNvSpPr>
              <a:spLocks/>
            </p:cNvSpPr>
            <p:nvPr userDrawn="1"/>
          </p:nvSpPr>
          <p:spPr bwMode="auto">
            <a:xfrm>
              <a:off x="670" y="249"/>
              <a:ext cx="22" cy="139"/>
            </a:xfrm>
            <a:custGeom>
              <a:avLst/>
              <a:gdLst>
                <a:gd name="T0" fmla="*/ 17 w 17"/>
                <a:gd name="T1" fmla="*/ 8 h 106"/>
                <a:gd name="T2" fmla="*/ 9 w 17"/>
                <a:gd name="T3" fmla="*/ 0 h 106"/>
                <a:gd name="T4" fmla="*/ 0 w 17"/>
                <a:gd name="T5" fmla="*/ 8 h 106"/>
                <a:gd name="T6" fmla="*/ 0 w 17"/>
                <a:gd name="T7" fmla="*/ 97 h 106"/>
                <a:gd name="T8" fmla="*/ 9 w 17"/>
                <a:gd name="T9" fmla="*/ 106 h 106"/>
                <a:gd name="T10" fmla="*/ 17 w 17"/>
                <a:gd name="T11" fmla="*/ 97 h 106"/>
                <a:gd name="T12" fmla="*/ 17 w 17"/>
                <a:gd name="T13" fmla="*/ 8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106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/>
            <p:cNvSpPr>
              <a:spLocks/>
            </p:cNvSpPr>
            <p:nvPr userDrawn="1"/>
          </p:nvSpPr>
          <p:spPr bwMode="auto">
            <a:xfrm>
              <a:off x="730" y="291"/>
              <a:ext cx="22" cy="75"/>
            </a:xfrm>
            <a:custGeom>
              <a:avLst/>
              <a:gdLst>
                <a:gd name="T0" fmla="*/ 17 w 17"/>
                <a:gd name="T1" fmla="*/ 8 h 57"/>
                <a:gd name="T2" fmla="*/ 9 w 17"/>
                <a:gd name="T3" fmla="*/ 0 h 57"/>
                <a:gd name="T4" fmla="*/ 0 w 17"/>
                <a:gd name="T5" fmla="*/ 8 h 57"/>
                <a:gd name="T6" fmla="*/ 0 w 17"/>
                <a:gd name="T7" fmla="*/ 49 h 57"/>
                <a:gd name="T8" fmla="*/ 9 w 17"/>
                <a:gd name="T9" fmla="*/ 57 h 57"/>
                <a:gd name="T10" fmla="*/ 17 w 17"/>
                <a:gd name="T11" fmla="*/ 49 h 57"/>
                <a:gd name="T12" fmla="*/ 17 w 17"/>
                <a:gd name="T13" fmla="*/ 8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57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8"/>
            <p:cNvSpPr>
              <a:spLocks/>
            </p:cNvSpPr>
            <p:nvPr userDrawn="1"/>
          </p:nvSpPr>
          <p:spPr bwMode="auto">
            <a:xfrm>
              <a:off x="790" y="321"/>
              <a:ext cx="22" cy="45"/>
            </a:xfrm>
            <a:custGeom>
              <a:avLst/>
              <a:gdLst>
                <a:gd name="T0" fmla="*/ 17 w 17"/>
                <a:gd name="T1" fmla="*/ 8 h 34"/>
                <a:gd name="T2" fmla="*/ 9 w 17"/>
                <a:gd name="T3" fmla="*/ 0 h 34"/>
                <a:gd name="T4" fmla="*/ 0 w 17"/>
                <a:gd name="T5" fmla="*/ 8 h 34"/>
                <a:gd name="T6" fmla="*/ 0 w 17"/>
                <a:gd name="T7" fmla="*/ 26 h 34"/>
                <a:gd name="T8" fmla="*/ 9 w 17"/>
                <a:gd name="T9" fmla="*/ 34 h 34"/>
                <a:gd name="T10" fmla="*/ 17 w 17"/>
                <a:gd name="T11" fmla="*/ 26 h 34"/>
                <a:gd name="T12" fmla="*/ 17 w 17"/>
                <a:gd name="T13" fmla="*/ 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34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62" r:id="rId1"/>
    <p:sldLayoutId id="2147484013" r:id="rId2"/>
    <p:sldLayoutId id="2147484014" r:id="rId3"/>
    <p:sldLayoutId id="2147483965" r:id="rId4"/>
    <p:sldLayoutId id="2147483967" r:id="rId5"/>
    <p:sldLayoutId id="2147483995" r:id="rId6"/>
    <p:sldLayoutId id="2147484007" r:id="rId7"/>
    <p:sldLayoutId id="2147484010" r:id="rId8"/>
    <p:sldLayoutId id="2147484011" r:id="rId9"/>
    <p:sldLayoutId id="2147484015" r:id="rId10"/>
    <p:sldLayoutId id="2147483998" r:id="rId11"/>
    <p:sldLayoutId id="2147484027" r:id="rId12"/>
    <p:sldLayoutId id="2147484029" r:id="rId13"/>
    <p:sldLayoutId id="2147484031" r:id="rId14"/>
  </p:sldLayoutIdLst>
  <p:transition spd="slow">
    <p:wipe/>
  </p:transition>
  <p:txStyles>
    <p:titleStyle>
      <a:lvl1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lang="en-US" sz="3200" kern="1200" dirty="0">
          <a:solidFill>
            <a:schemeClr val="accent4"/>
          </a:solidFill>
          <a:latin typeface="+mj-lt"/>
          <a:ea typeface="ＭＳ Ｐゴシック" charset="0"/>
          <a:cs typeface="CiscoSans"/>
        </a:defRPr>
      </a:lvl1pPr>
      <a:lvl2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2pPr>
      <a:lvl3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3pPr>
      <a:lvl4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4pPr>
      <a:lvl5pPr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  <a:cs typeface="CiscoSans" pitchFamily="34" charset="0"/>
        </a:defRPr>
      </a:lvl5pPr>
      <a:lvl6pPr marL="4572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6pPr>
      <a:lvl7pPr marL="9144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7pPr>
      <a:lvl8pPr marL="13716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8pPr>
      <a:lvl9pPr marL="1828800" algn="l" defTabSz="684213" rtl="0" eaLnBrk="1" fontAlgn="base" hangingPunct="1">
        <a:lnSpc>
          <a:spcPct val="80000"/>
        </a:lnSpc>
        <a:spcBef>
          <a:spcPct val="0"/>
        </a:spcBef>
        <a:spcAft>
          <a:spcPct val="0"/>
        </a:spcAft>
        <a:defRPr sz="3200">
          <a:solidFill>
            <a:srgbClr val="676767"/>
          </a:solidFill>
          <a:latin typeface="Arial" charset="0"/>
          <a:ea typeface="ＭＳ Ｐゴシック" charset="0"/>
        </a:defRPr>
      </a:lvl9pPr>
    </p:titleStyle>
    <p:bodyStyle>
      <a:lvl1pPr marL="169863" indent="-169863" algn="l" defTabSz="684213" rtl="0" eaLnBrk="1" fontAlgn="base" hangingPunct="1">
        <a:lnSpc>
          <a:spcPct val="95000"/>
        </a:lnSpc>
        <a:spcBef>
          <a:spcPts val="1075"/>
        </a:spcBef>
        <a:spcAft>
          <a:spcPct val="0"/>
        </a:spcAft>
        <a:buClr>
          <a:schemeClr val="tx2"/>
        </a:buClr>
        <a:buSzPct val="90000"/>
        <a:buFont typeface="Arial" charset="0"/>
        <a:buChar char="•"/>
        <a:defRPr lang="en-US" sz="15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1pPr>
      <a:lvl2pPr marL="358775" indent="-215900" algn="l" defTabSz="684213" rtl="0" eaLnBrk="1" fontAlgn="base" hangingPunct="1">
        <a:lnSpc>
          <a:spcPct val="95000"/>
        </a:lnSpc>
        <a:spcBef>
          <a:spcPts val="600"/>
        </a:spcBef>
        <a:spcAft>
          <a:spcPct val="0"/>
        </a:spcAft>
        <a:buClr>
          <a:schemeClr val="tx2"/>
        </a:buClr>
        <a:buFont typeface="Arial" charset="0"/>
        <a:buChar char="•"/>
        <a:defRPr lang="en-US" sz="14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2pPr>
      <a:lvl3pPr marL="431800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2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3pPr>
      <a:lvl4pPr marL="503238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4pPr>
      <a:lvl5pPr marL="574675" indent="-169863" algn="l" defTabSz="684213" rtl="0" eaLnBrk="1" fontAlgn="base" hangingPunct="1">
        <a:lnSpc>
          <a:spcPct val="95000"/>
        </a:lnSpc>
        <a:spcBef>
          <a:spcPts val="625"/>
        </a:spcBef>
        <a:spcAft>
          <a:spcPct val="0"/>
        </a:spcAft>
        <a:buFont typeface="Arial" charset="0"/>
        <a:buChar char="•"/>
        <a:defRPr lang="en-US" sz="1100" kern="1200" dirty="0">
          <a:solidFill>
            <a:schemeClr val="tx1"/>
          </a:solidFill>
          <a:latin typeface="+mn-lt"/>
          <a:ea typeface="ＭＳ Ｐゴシック" charset="0"/>
          <a:cs typeface="CiscoSans"/>
        </a:defRPr>
      </a:lvl5pPr>
      <a:lvl6pPr marL="863856" indent="-171445" algn="l" defTabSz="685777" rtl="0" eaLnBrk="1" latinLnBrk="0" hangingPunct="1">
        <a:spcBef>
          <a:spcPts val="600"/>
        </a:spcBef>
        <a:buFont typeface="Arial" pitchFamily="34" charset="0"/>
        <a:buChar char="•"/>
        <a:defRPr sz="9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935844" indent="-171422" algn="l" defTabSz="685777" rtl="0" eaLnBrk="1" latinLnBrk="0" hangingPunct="1">
        <a:spcBef>
          <a:spcPts val="600"/>
        </a:spcBef>
        <a:buFont typeface="Arial" pitchFamily="34" charset="0"/>
        <a:buChar char="•"/>
        <a:defRPr sz="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400220" indent="0" algn="l" defTabSz="685777" rtl="0" eaLnBrk="1" latinLnBrk="0" hangingPunct="1">
        <a:spcBef>
          <a:spcPct val="20000"/>
        </a:spcBef>
        <a:buFont typeface="Arial" pitchFamily="34" charset="0"/>
        <a:buNone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553" indent="-171445" algn="l" defTabSz="685777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886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777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6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55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41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32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2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10" algn="l" defTabSz="685777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336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Chapter 7: IP Addressing</a:t>
            </a:r>
          </a:p>
        </p:txBody>
      </p:sp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469497" y="3809526"/>
            <a:ext cx="2368954" cy="902174"/>
          </a:xfrm>
        </p:spPr>
        <p:txBody>
          <a:bodyPr/>
          <a:lstStyle/>
          <a:p>
            <a:r>
              <a:rPr lang="en-US" dirty="0"/>
              <a:t>CCNA Routing and Switching</a:t>
            </a:r>
          </a:p>
          <a:p>
            <a:r>
              <a:rPr lang="en-US" dirty="0"/>
              <a:t>Introduction to Networks v6.0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93801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279027" y="798944"/>
            <a:ext cx="4092447" cy="4007232"/>
          </a:xfrm>
        </p:spPr>
        <p:txBody>
          <a:bodyPr/>
          <a:lstStyle/>
          <a:p>
            <a:r>
              <a:rPr lang="en-US" sz="1800" dirty="0"/>
              <a:t>Three IPv4 addresses must be configured on a host:</a:t>
            </a:r>
          </a:p>
          <a:p>
            <a:pPr lvl="1"/>
            <a:r>
              <a:rPr lang="en-US" sz="1600" dirty="0"/>
              <a:t>Unique IPv4 address of the host.</a:t>
            </a:r>
          </a:p>
          <a:p>
            <a:pPr lvl="1"/>
            <a:r>
              <a:rPr lang="en-US" sz="1600" dirty="0"/>
              <a:t>Subnet mask - identifies the network/host portion of the IPv4 address.</a:t>
            </a:r>
          </a:p>
          <a:p>
            <a:pPr lvl="1"/>
            <a:r>
              <a:rPr lang="en-US" sz="1600" dirty="0"/>
              <a:t>Default gateway -IP address of the local router interface.</a:t>
            </a:r>
          </a:p>
          <a:p>
            <a:pPr lvl="1"/>
            <a:endParaRPr lang="en-US" sz="13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The Subnet Mask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85080" y="696659"/>
            <a:ext cx="3345316" cy="394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054386"/>
      </p:ext>
    </p:extLst>
  </p:cSld>
  <p:clrMapOvr>
    <a:masterClrMapping/>
  </p:clrMapOvr>
  <p:transition spd="slow">
    <p:wip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The Subnet Mask (Cont.)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98669" y="1990202"/>
            <a:ext cx="5930570" cy="2728790"/>
          </a:xfrm>
          <a:prstGeom prst="rect">
            <a:avLst/>
          </a:prstGeom>
        </p:spPr>
      </p:pic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45358" y="817302"/>
            <a:ext cx="8184603" cy="3107927"/>
          </a:xfrm>
        </p:spPr>
        <p:txBody>
          <a:bodyPr/>
          <a:lstStyle/>
          <a:p>
            <a:r>
              <a:rPr lang="en-US" sz="1600" dirty="0"/>
              <a:t>The IPv4 address is compared to the subnet mask bit by bit, from left to right. </a:t>
            </a:r>
          </a:p>
          <a:p>
            <a:r>
              <a:rPr lang="en-US" sz="1600" dirty="0"/>
              <a:t>A 1 in the subnet mask indicates that the corresponding bit in the IPv4 address is a network bit.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8248566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Logical AND</a:t>
            </a:r>
          </a:p>
        </p:txBody>
      </p:sp>
      <p:pic>
        <p:nvPicPr>
          <p:cNvPr id="5" name="Content Placeholder 4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62153" y="798944"/>
            <a:ext cx="4559618" cy="2698967"/>
          </a:xfrm>
        </p:spPr>
      </p:pic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16279" y="3075707"/>
            <a:ext cx="1707480" cy="1330037"/>
          </a:xfrm>
          <a:prstGeom prst="rect">
            <a:avLst/>
          </a:prstGeo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335" y="798944"/>
            <a:ext cx="3907818" cy="30432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A logical AND is one of three basic binary operations used in digital logic.</a:t>
            </a:r>
          </a:p>
          <a:p>
            <a:r>
              <a:rPr lang="en-US" sz="1800" dirty="0"/>
              <a:t>Used to determine the Network Address</a:t>
            </a:r>
          </a:p>
          <a:p>
            <a:r>
              <a:rPr lang="en-US" sz="1800" dirty="0"/>
              <a:t>The Logical AND of two bits yields the following results:</a:t>
            </a:r>
          </a:p>
          <a:p>
            <a:pPr marL="142875" lvl="1" indent="0">
              <a:buNone/>
            </a:pPr>
            <a:endParaRPr lang="en-US" altLang="en-US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/>
          </a:p>
        </p:txBody>
      </p:sp>
    </p:spTree>
    <p:extLst>
      <p:ext uri="{BB962C8B-B14F-4D97-AF65-F5344CB8AC3E}">
        <p14:creationId xmlns:p14="http://schemas.microsoft.com/office/powerpoint/2010/main" val="2785873989"/>
      </p:ext>
    </p:extLst>
  </p:cSld>
  <p:clrMapOvr>
    <a:masterClrMapping/>
  </p:clrMapOvr>
  <p:transition spd="slow">
    <p:wip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The Prefix Length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5617029" y="917699"/>
            <a:ext cx="3301340" cy="377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The Prefix Length:</a:t>
            </a:r>
          </a:p>
          <a:p>
            <a:pPr lvl="1"/>
            <a:r>
              <a:rPr lang="en-US" sz="1600" dirty="0"/>
              <a:t>Shorthand method of expressing the subnet mask.</a:t>
            </a:r>
          </a:p>
          <a:p>
            <a:pPr lvl="1"/>
            <a:r>
              <a:rPr lang="en-US" sz="1600" dirty="0"/>
              <a:t>Equals the number of bits in the subnet mask set to 1.</a:t>
            </a:r>
          </a:p>
          <a:p>
            <a:pPr lvl="1"/>
            <a:r>
              <a:rPr lang="en-US" sz="1600" dirty="0"/>
              <a:t>Written in slash notation, / followed by the number of network bits.</a:t>
            </a:r>
          </a:p>
          <a:p>
            <a:endParaRPr lang="en-US" sz="1800" dirty="0"/>
          </a:p>
          <a:p>
            <a:pPr marL="142875" lvl="1" indent="0">
              <a:buNone/>
            </a:pPr>
            <a:endParaRPr lang="en-US" altLang="en-US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/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0006" y="917699"/>
            <a:ext cx="5357121" cy="2739901"/>
          </a:xfrm>
        </p:spPr>
      </p:pic>
    </p:spTree>
    <p:extLst>
      <p:ext uri="{BB962C8B-B14F-4D97-AF65-F5344CB8AC3E}">
        <p14:creationId xmlns:p14="http://schemas.microsoft.com/office/powerpoint/2010/main" val="359815012"/>
      </p:ext>
    </p:extLst>
  </p:cSld>
  <p:clrMapOvr>
    <a:masterClrMapping/>
  </p:clrMapOvr>
  <p:transition spd="slow">
    <p:wip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Network, Host, and Broadcast Addresses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4453245" y="917699"/>
            <a:ext cx="4524500" cy="37730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Types of Addresses in Network 192.168.10.0/24</a:t>
            </a:r>
          </a:p>
          <a:p>
            <a:pPr lvl="1"/>
            <a:r>
              <a:rPr lang="en-US" sz="1700" dirty="0"/>
              <a:t>Network Address - host portion is all 0s (.00000000)</a:t>
            </a:r>
          </a:p>
          <a:p>
            <a:pPr lvl="1"/>
            <a:r>
              <a:rPr lang="en-US" sz="1700" dirty="0"/>
              <a:t>First Host address - host portion is all 0s and ends with a 1 (.00000001)</a:t>
            </a:r>
          </a:p>
          <a:p>
            <a:pPr lvl="1"/>
            <a:r>
              <a:rPr lang="en-US" sz="1700" dirty="0"/>
              <a:t>Last Host address - host portion is all 1s and ends with a 0 (.11111110)</a:t>
            </a:r>
          </a:p>
          <a:p>
            <a:pPr lvl="1"/>
            <a:r>
              <a:rPr lang="en-US" sz="1700" dirty="0"/>
              <a:t>Broadcast Address - host portion is all 1s (.11111111)</a:t>
            </a:r>
          </a:p>
          <a:p>
            <a:pPr marL="142875" lvl="1" indent="0">
              <a:buNone/>
            </a:pPr>
            <a:endParaRPr lang="en-US" altLang="en-US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/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8134" y="798944"/>
            <a:ext cx="3716978" cy="3749728"/>
          </a:xfrm>
        </p:spPr>
      </p:pic>
    </p:spTree>
    <p:extLst>
      <p:ext uri="{BB962C8B-B14F-4D97-AF65-F5344CB8AC3E}">
        <p14:creationId xmlns:p14="http://schemas.microsoft.com/office/powerpoint/2010/main" val="3108657801"/>
      </p:ext>
    </p:extLst>
  </p:cSld>
  <p:clrMapOvr>
    <a:masterClrMapping/>
  </p:clrMapOvr>
  <p:transition spd="slow">
    <p:wip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Lab – Using the Windows Calculator with Network Addresses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" y="884244"/>
            <a:ext cx="1438506" cy="36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5" lvl="1" indent="0">
              <a:buNone/>
            </a:pPr>
            <a:endParaRPr lang="en-US" altLang="en-US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/>
          </a:p>
        </p:txBody>
      </p:sp>
      <p:pic>
        <p:nvPicPr>
          <p:cNvPr id="3" name="Content Placeholder 2" descr="7.1.2.8 Lab - Using the Windows Calculator with Network Addresse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31685" y="1059366"/>
            <a:ext cx="3308697" cy="3713356"/>
          </a:xfrm>
          <a:noFill/>
          <a:ln w="3175"/>
        </p:spPr>
      </p:pic>
      <p:sp>
        <p:nvSpPr>
          <p:cNvPr id="6" name="Rectangle 5"/>
          <p:cNvSpPr/>
          <p:nvPr/>
        </p:nvSpPr>
        <p:spPr>
          <a:xfrm>
            <a:off x="2620537" y="1059366"/>
            <a:ext cx="3356517" cy="3735658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941831"/>
      </p:ext>
    </p:extLst>
  </p:cSld>
  <p:clrMapOvr>
    <a:masterClrMapping/>
  </p:clrMapOvr>
  <p:transition spd="slow">
    <p:wip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" y="108412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Lab – Converting IPv4 Addresses to Binary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" y="884244"/>
            <a:ext cx="1438506" cy="36096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42875" lvl="1" indent="0">
              <a:buNone/>
            </a:pPr>
            <a:endParaRPr lang="en-US" altLang="en-US" sz="1800" dirty="0"/>
          </a:p>
          <a:p>
            <a:pPr marL="0" indent="0">
              <a:buFont typeface="Wingdings" panose="05000000000000000000" pitchFamily="2" charset="2"/>
              <a:buNone/>
            </a:pPr>
            <a:endParaRPr lang="en-US" altLang="en-US" sz="1650" b="1" dirty="0"/>
          </a:p>
        </p:txBody>
      </p:sp>
      <p:pic>
        <p:nvPicPr>
          <p:cNvPr id="4" name="Content Placeholder 3" descr="7.1.2.9 Lab - Converting IPv4 Addresses to Binary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3698" y="1070517"/>
            <a:ext cx="3668751" cy="3512634"/>
          </a:xfrm>
        </p:spPr>
      </p:pic>
      <p:sp>
        <p:nvSpPr>
          <p:cNvPr id="5" name="Rectangle 4"/>
          <p:cNvSpPr/>
          <p:nvPr/>
        </p:nvSpPr>
        <p:spPr>
          <a:xfrm>
            <a:off x="2207941" y="1059366"/>
            <a:ext cx="3724508" cy="3523785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9902053"/>
      </p:ext>
    </p:extLst>
  </p:cSld>
  <p:clrMapOvr>
    <a:masterClrMapping/>
  </p:clrMapOvr>
  <p:transition spd="slow">
    <p:wip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S</a:t>
            </a:r>
            <a:r>
              <a:rPr lang="en-US" dirty="0"/>
              <a:t>tatic IPv4 Address Assignment to a Host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84233" y="917020"/>
            <a:ext cx="3245005" cy="3685398"/>
          </a:xfrm>
        </p:spPr>
      </p:pic>
      <p:sp>
        <p:nvSpPr>
          <p:cNvPr id="5" name="TextBox 4"/>
          <p:cNvSpPr txBox="1"/>
          <p:nvPr/>
        </p:nvSpPr>
        <p:spPr>
          <a:xfrm>
            <a:off x="223024" y="816659"/>
            <a:ext cx="41928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Some devices like printers, servers and network devices require a fixed IP address.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Hosts in a small network can also be configured with static addresses.</a:t>
            </a:r>
          </a:p>
        </p:txBody>
      </p:sp>
    </p:spTree>
    <p:extLst>
      <p:ext uri="{BB962C8B-B14F-4D97-AF65-F5344CB8AC3E}">
        <p14:creationId xmlns:p14="http://schemas.microsoft.com/office/powerpoint/2010/main" val="2588654484"/>
      </p:ext>
    </p:extLst>
  </p:cSld>
  <p:clrMapOvr>
    <a:masterClrMapping/>
  </p:clrMapOvr>
  <p:transition spd="slow">
    <p:wip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Dynamic IPv4 Address Assignment to a Host</a:t>
            </a:r>
            <a:endParaRPr lang="en-US" dirty="0"/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6400" y="836802"/>
            <a:ext cx="3122341" cy="3871703"/>
          </a:xfrm>
        </p:spPr>
      </p:pic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354335" y="798943"/>
            <a:ext cx="4552202" cy="389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Most networks use Dynamic Host Configuration Protocol (DHCP) to assign IPv4 addresses dynamically.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The DHCP server provides an IPv4 address, subnet mask, default gateway, and other configuration information.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DHCP leases the addresses to hosts for a certain length of time.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If the host is powered down or taken off the network, the address is returned to the pool for reuse. </a:t>
            </a:r>
          </a:p>
        </p:txBody>
      </p:sp>
    </p:spTree>
    <p:extLst>
      <p:ext uri="{BB962C8B-B14F-4D97-AF65-F5344CB8AC3E}">
        <p14:creationId xmlns:p14="http://schemas.microsoft.com/office/powerpoint/2010/main" val="1805098899"/>
      </p:ext>
    </p:extLst>
  </p:cSld>
  <p:clrMapOvr>
    <a:masterClrMapping/>
  </p:clrMapOvr>
  <p:transition spd="slow">
    <p:wip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IPv4 Communication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234175" y="3081852"/>
            <a:ext cx="2754351" cy="19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Unicast – one to one communication.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4175" y="1009186"/>
            <a:ext cx="2609385" cy="1862424"/>
          </a:xfr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245005" y="1009185"/>
            <a:ext cx="2538978" cy="1862425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11226" y="1009186"/>
            <a:ext cx="2426559" cy="1862423"/>
          </a:xfrm>
          <a:prstGeom prst="rect">
            <a:avLst/>
          </a:prstGeom>
        </p:spPr>
      </p:pic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98180" y="3085966"/>
            <a:ext cx="2754351" cy="19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Broadcast– one to all.</a:t>
            </a: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6095303" y="3081852"/>
            <a:ext cx="2754351" cy="19250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Multicast – one to a select group.</a:t>
            </a:r>
          </a:p>
        </p:txBody>
      </p:sp>
    </p:spTree>
    <p:extLst>
      <p:ext uri="{BB962C8B-B14F-4D97-AF65-F5344CB8AC3E}">
        <p14:creationId xmlns:p14="http://schemas.microsoft.com/office/powerpoint/2010/main" val="2187478865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7.1 IPv4 Network Addresses</a:t>
            </a:r>
          </a:p>
        </p:txBody>
      </p:sp>
    </p:spTree>
    <p:extLst>
      <p:ext uri="{BB962C8B-B14F-4D97-AF65-F5344CB8AC3E}">
        <p14:creationId xmlns:p14="http://schemas.microsoft.com/office/powerpoint/2010/main" val="673099643"/>
      </p:ext>
    </p:extLst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Unicast Transmission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178419" y="985423"/>
            <a:ext cx="3278459" cy="195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Unicast – one to one communication.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500" dirty="0"/>
              <a:t>Use the address of the destination device as the destination address.</a:t>
            </a:r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668750" y="646770"/>
            <a:ext cx="4906537" cy="3617953"/>
          </a:xfrm>
        </p:spPr>
      </p:pic>
    </p:spTree>
    <p:extLst>
      <p:ext uri="{BB962C8B-B14F-4D97-AF65-F5344CB8AC3E}">
        <p14:creationId xmlns:p14="http://schemas.microsoft.com/office/powerpoint/2010/main" val="2520546117"/>
      </p:ext>
    </p:extLst>
  </p:cSld>
  <p:clrMapOvr>
    <a:masterClrMapping/>
  </p:clrMapOvr>
  <p:transition spd="slow">
    <p:wipe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/>
              <a:t>Broadcast Transmission</a:t>
            </a:r>
          </a:p>
        </p:txBody>
      </p:sp>
      <p:pic>
        <p:nvPicPr>
          <p:cNvPr id="4" name="Content Placeholder 3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01804" y="992458"/>
            <a:ext cx="4522982" cy="3484073"/>
          </a:xfrm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024786" y="992459"/>
            <a:ext cx="3829282" cy="3010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Broadcast– one to all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000000"/>
                </a:solidFill>
              </a:rPr>
              <a:t>Message sent to everyone in the LAN (broadcast domain.)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000000"/>
                </a:solidFill>
              </a:rPr>
              <a:t>destination IPv4 address has all ones (1s) in the host portion.</a:t>
            </a:r>
          </a:p>
          <a:p>
            <a:pPr lvl="2">
              <a:buFont typeface="Wingdings" panose="05000000000000000000" pitchFamily="2" charset="2"/>
              <a:buChar char="§"/>
            </a:pPr>
            <a:endParaRPr lang="en-US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533996086"/>
      </p:ext>
    </p:extLst>
  </p:cSld>
  <p:clrMapOvr>
    <a:masterClrMapping/>
  </p:clrMapOvr>
  <p:transition spd="slow">
    <p:wip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dirty="0" err="1"/>
              <a:t>Multicast</a:t>
            </a:r>
            <a:r>
              <a:rPr lang="en-US" altLang="en-US" dirty="0"/>
              <a:t> Transmission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16966" y="981307"/>
            <a:ext cx="4036741" cy="302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Multicast– one to a select group.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500" dirty="0">
                <a:solidFill>
                  <a:srgbClr val="000000"/>
                </a:solidFill>
              </a:rPr>
              <a:t>224.0.0.0 to 239.255.255.255 addresses reserved for multicast.</a:t>
            </a:r>
          </a:p>
          <a:p>
            <a:pPr lvl="4">
              <a:buFont typeface="Arial" panose="020B0604020202020204" pitchFamily="34" charset="0"/>
              <a:buChar char="•"/>
            </a:pPr>
            <a:r>
              <a:rPr lang="en-US" altLang="en-US" sz="1600" dirty="0">
                <a:solidFill>
                  <a:srgbClr val="000000"/>
                </a:solidFill>
              </a:rPr>
              <a:t>routing protocols use multicast transmission to exchange routing information.</a:t>
            </a:r>
          </a:p>
        </p:txBody>
      </p:sp>
      <p:pic>
        <p:nvPicPr>
          <p:cNvPr id="3" name="Content Placeholder 2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9502" y="981307"/>
            <a:ext cx="3845577" cy="2843561"/>
          </a:xfrm>
        </p:spPr>
      </p:pic>
    </p:spTree>
    <p:extLst>
      <p:ext uri="{BB962C8B-B14F-4D97-AF65-F5344CB8AC3E}">
        <p14:creationId xmlns:p14="http://schemas.microsoft.com/office/powerpoint/2010/main" val="2995782005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0"/>
            <a:ext cx="9144000" cy="757551"/>
          </a:xfrm>
        </p:spPr>
        <p:txBody>
          <a:bodyPr/>
          <a:lstStyle/>
          <a:p>
            <a:r>
              <a:rPr lang="en-US" altLang="en-US" sz="1600" dirty="0"/>
              <a:t>IPv4 Unicast, Broadcast, and Multicast</a:t>
            </a:r>
            <a:br>
              <a:rPr lang="en-US" altLang="en-US" dirty="0"/>
            </a:br>
            <a:r>
              <a:rPr lang="en-US" altLang="en-US" sz="2000" dirty="0"/>
              <a:t>Packet Tracer – Investigate Unicast, Broadcast, and Multicast Traffic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16966" y="981307"/>
            <a:ext cx="4036741" cy="30219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182880" bIns="45720" numCol="1" anchor="t" anchorCtr="0" compatLnSpc="1">
            <a:prstTxWarp prst="textNoShape">
              <a:avLst/>
            </a:prstTxWarp>
          </a:bodyPr>
          <a:lstStyle>
            <a:lvl1pPr marL="169863" indent="-169863" algn="l" defTabSz="684213" rtl="0" eaLnBrk="1" fontAlgn="base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>
                <a:schemeClr val="tx2"/>
              </a:buClr>
              <a:buSzPct val="90000"/>
              <a:buFont typeface="Wingdings" panose="05000000000000000000" pitchFamily="2" charset="2"/>
              <a:buChar char="§"/>
              <a:defRPr lang="en-US" sz="15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1pPr>
            <a:lvl2pPr marL="358775" indent="-215900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Clr>
                <a:schemeClr val="tx2"/>
              </a:buClr>
              <a:buFont typeface="Arial" charset="0"/>
              <a:buChar char="•"/>
              <a:defRPr lang="en-US" sz="14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2pPr>
            <a:lvl3pPr marL="431800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2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3pPr>
            <a:lvl4pPr marL="503238" indent="-169863" algn="l" defTabSz="684213" rtl="0" eaLnBrk="1" fontAlgn="base" hangingPunct="1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Font typeface="Arial" charset="0"/>
              <a:buChar char="•"/>
              <a:defRPr lang="en-US" sz="1100" kern="1200">
                <a:solidFill>
                  <a:srgbClr val="000000"/>
                </a:solidFill>
                <a:latin typeface="+mn-lt"/>
                <a:ea typeface="ＭＳ Ｐゴシック" charset="0"/>
                <a:cs typeface="CiscoSans"/>
              </a:defRPr>
            </a:lvl4pPr>
            <a:lvl5pPr marL="574675" indent="-169863" algn="l" defTabSz="684213" rtl="0" eaLnBrk="1" fontAlgn="base" hangingPunct="1">
              <a:lnSpc>
                <a:spcPct val="95000"/>
              </a:lnSpc>
              <a:spcBef>
                <a:spcPts val="625"/>
              </a:spcBef>
              <a:spcAft>
                <a:spcPct val="0"/>
              </a:spcAft>
              <a:buFont typeface="Arial" charset="0"/>
              <a:buChar char="•"/>
              <a:defRPr lang="en-US" sz="1100" kern="1200" dirty="0">
                <a:solidFill>
                  <a:schemeClr val="tx1"/>
                </a:solidFill>
                <a:latin typeface="+mn-lt"/>
                <a:ea typeface="ＭＳ Ｐゴシック" charset="0"/>
                <a:cs typeface="CiscoSans"/>
              </a:defRPr>
            </a:lvl5pPr>
            <a:lvl6pPr marL="863856" indent="-171445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9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935844" indent="-171422" algn="l" defTabSz="685777" rtl="0" eaLnBrk="1" latinLnBrk="0" hangingPunct="1">
              <a:spcBef>
                <a:spcPts val="600"/>
              </a:spcBef>
              <a:buFont typeface="Arial" pitchFamily="34" charset="0"/>
              <a:buChar char="•"/>
              <a:defRPr sz="8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220" indent="0" algn="l" defTabSz="685777" rtl="0" eaLnBrk="1" latinLnBrk="0" hangingPunct="1">
              <a:spcBef>
                <a:spcPct val="20000"/>
              </a:spcBef>
              <a:buFont typeface="Arial" pitchFamily="34" charset="0"/>
              <a:buNone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553" indent="-171445" algn="l" defTabSz="685777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Wingdings" panose="05000000000000000000" pitchFamily="2" charset="2"/>
              <a:buChar char="§"/>
            </a:pPr>
            <a:endParaRPr lang="en-US" altLang="en-US" sz="1600" dirty="0">
              <a:solidFill>
                <a:srgbClr val="000000"/>
              </a:solidFill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54663" y="836341"/>
            <a:ext cx="3834673" cy="36910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653990" y="757551"/>
            <a:ext cx="3858322" cy="376984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70853"/>
      </p:ext>
    </p:extLst>
  </p:cSld>
  <p:clrMapOvr>
    <a:masterClrMapping/>
  </p:clrMapOvr>
  <p:transition spd="slow">
    <p:wip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Public and Private IPv4 Addresses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6117" y="835538"/>
            <a:ext cx="5163015" cy="3895719"/>
          </a:xfrm>
        </p:spPr>
        <p:txBody>
          <a:bodyPr/>
          <a:lstStyle/>
          <a:p>
            <a:r>
              <a:rPr lang="en-US" altLang="en-US" sz="1800" dirty="0"/>
              <a:t>Private Addresses</a:t>
            </a:r>
          </a:p>
          <a:p>
            <a:pPr lvl="1"/>
            <a:r>
              <a:rPr lang="en-US" altLang="en-US" sz="1600" dirty="0"/>
              <a:t>Not routable</a:t>
            </a:r>
          </a:p>
          <a:p>
            <a:pPr lvl="1"/>
            <a:r>
              <a:rPr lang="en-US" altLang="en-US" sz="1600" dirty="0"/>
              <a:t>Introduced in mid 1990s due to depletion of IPv4 addresses</a:t>
            </a:r>
          </a:p>
          <a:p>
            <a:pPr lvl="1"/>
            <a:r>
              <a:rPr lang="en-US" altLang="en-US" sz="1600" dirty="0"/>
              <a:t>Used only in internal networks.</a:t>
            </a:r>
          </a:p>
          <a:p>
            <a:pPr lvl="1"/>
            <a:r>
              <a:rPr lang="en-US" altLang="en-US" sz="1600" dirty="0"/>
              <a:t>Must be translated to a public IPv4 to be routable.</a:t>
            </a:r>
          </a:p>
          <a:p>
            <a:pPr lvl="1"/>
            <a:r>
              <a:rPr lang="en-US" altLang="en-US" sz="1600" dirty="0"/>
              <a:t>Defined by RFC 1918</a:t>
            </a:r>
          </a:p>
          <a:p>
            <a:r>
              <a:rPr lang="en-US" altLang="en-US" sz="1800" dirty="0"/>
              <a:t>Private Address Blocks</a:t>
            </a:r>
          </a:p>
          <a:p>
            <a:pPr lvl="1"/>
            <a:r>
              <a:rPr lang="en-US" altLang="en-US" sz="1600" dirty="0"/>
              <a:t>10.0.0.0 /8 or 10.0.0.0 to 10.255.255.255</a:t>
            </a:r>
          </a:p>
          <a:p>
            <a:pPr lvl="1"/>
            <a:r>
              <a:rPr lang="en-US" altLang="en-US" sz="1600" dirty="0"/>
              <a:t>172.16.0.0 /12 or 172.16.0.0 to 172.31.255.255192.168.0.0 /16 </a:t>
            </a:r>
          </a:p>
          <a:p>
            <a:pPr lvl="1"/>
            <a:r>
              <a:rPr lang="en-US" altLang="en-US" sz="1600" dirty="0"/>
              <a:t>192.168.0.0 to 192.168.255.255</a:t>
            </a:r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19132" y="1741160"/>
            <a:ext cx="3242729" cy="1961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6946885"/>
      </p:ext>
    </p:extLst>
  </p:cSld>
  <p:clrMapOvr>
    <a:masterClrMapping/>
  </p:clrMapOvr>
  <p:transition spd="slow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Special User IPv4 Addresses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0985" y="798944"/>
            <a:ext cx="5163015" cy="3895719"/>
          </a:xfrm>
        </p:spPr>
        <p:txBody>
          <a:bodyPr/>
          <a:lstStyle/>
          <a:p>
            <a:r>
              <a:rPr lang="en-US" altLang="en-US" sz="1800" dirty="0"/>
              <a:t>Loopback addresses (127.0.0.0 /8 or 127.0.0.1) </a:t>
            </a:r>
          </a:p>
          <a:p>
            <a:pPr lvl="1"/>
            <a:r>
              <a:rPr lang="en-US" altLang="en-US" sz="1700" dirty="0"/>
              <a:t>Used on a host to test if the TCP/IP configuration is operational.</a:t>
            </a:r>
          </a:p>
          <a:p>
            <a:r>
              <a:rPr lang="en-US" altLang="en-US" sz="1800" dirty="0"/>
              <a:t>Link-Local addresses (169.254.0.0 /16 or 169.254.0.1) </a:t>
            </a:r>
          </a:p>
          <a:p>
            <a:pPr lvl="1"/>
            <a:r>
              <a:rPr lang="en-US" altLang="en-US" sz="1700" dirty="0"/>
              <a:t>Commonly known as Automatic Private IP Addressing (APIPA) addresses.</a:t>
            </a:r>
          </a:p>
          <a:p>
            <a:pPr lvl="1"/>
            <a:r>
              <a:rPr lang="en-US" altLang="en-US" sz="1700" dirty="0"/>
              <a:t>Used by Windows client to self configure if no DHCP server available.</a:t>
            </a:r>
          </a:p>
          <a:p>
            <a:r>
              <a:rPr lang="en-US" altLang="en-US" sz="1600" dirty="0"/>
              <a:t>TEST-NET addresses (192.0.2.0/24 or 192.0.2.0 to 192.0.2.255)</a:t>
            </a:r>
          </a:p>
          <a:p>
            <a:pPr lvl="1"/>
            <a:r>
              <a:rPr lang="en-US" altLang="en-US" sz="1700" dirty="0"/>
              <a:t>Used for teaching and learning.</a:t>
            </a:r>
          </a:p>
          <a:p>
            <a:pPr lvl="1"/>
            <a:endParaRPr lang="en-US" altLang="en-US" sz="1800" dirty="0"/>
          </a:p>
          <a:p>
            <a:pPr lvl="1"/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2071" y="1136726"/>
            <a:ext cx="3736844" cy="279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94715"/>
      </p:ext>
    </p:extLst>
  </p:cSld>
  <p:clrMapOvr>
    <a:masterClrMapping/>
  </p:clrMapOvr>
  <p:transition spd="slow">
    <p:wipe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Legacy Classful Addressing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80985" y="798944"/>
            <a:ext cx="5163015" cy="3895719"/>
          </a:xfrm>
        </p:spPr>
        <p:txBody>
          <a:bodyPr/>
          <a:lstStyle/>
          <a:p>
            <a:r>
              <a:rPr lang="en-US" altLang="en-US" sz="1800" dirty="0"/>
              <a:t>In 1981, Internet IPv4 addresses were assigned using classful addressing (RFC 790)</a:t>
            </a:r>
          </a:p>
          <a:p>
            <a:r>
              <a:rPr lang="en-US" altLang="en-US" sz="1800" dirty="0"/>
              <a:t>Network addresses were based on 3 classes: </a:t>
            </a:r>
          </a:p>
          <a:p>
            <a:pPr lvl="1"/>
            <a:r>
              <a:rPr lang="en-US" altLang="en-US" sz="1600" b="1" dirty="0"/>
              <a:t>Class A </a:t>
            </a:r>
            <a:r>
              <a:rPr lang="en-US" altLang="en-US" sz="1600" dirty="0"/>
              <a:t>(0.0.0.0/8 to 127.0.0.0/8) – Designed to support extremely large networks with more than 16 million host addresses.</a:t>
            </a:r>
          </a:p>
          <a:p>
            <a:pPr lvl="1"/>
            <a:r>
              <a:rPr lang="en-US" altLang="en-US" sz="1700" b="1" dirty="0"/>
              <a:t>Class B </a:t>
            </a:r>
            <a:r>
              <a:rPr lang="en-US" altLang="en-US" sz="1700" dirty="0"/>
              <a:t>(128.0.0.0 /16 – 191.255.0.0 /16) – Designed to support the needs of moderate to large size networks up to approximately 65,000 host addresses.</a:t>
            </a:r>
          </a:p>
          <a:p>
            <a:pPr lvl="1"/>
            <a:r>
              <a:rPr lang="en-US" altLang="en-US" sz="1700" b="1" dirty="0"/>
              <a:t>Class C </a:t>
            </a:r>
            <a:r>
              <a:rPr lang="en-US" altLang="en-US" sz="1700" dirty="0"/>
              <a:t>(192.0.0.0 /24 – 223.255.255.0 /24) – Designed to support small networks with a maximum of 254 hosts.</a:t>
            </a:r>
          </a:p>
          <a:p>
            <a:endParaRPr lang="en-US" altLang="en-US" sz="1800" dirty="0"/>
          </a:p>
          <a:p>
            <a:pPr marL="0" indent="0" eaLnBrk="1" hangingPunct="1">
              <a:buNone/>
            </a:pPr>
            <a:endParaRPr lang="en-CA" altLang="en-US" sz="1650" b="1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2276" y="3546088"/>
            <a:ext cx="3690366" cy="906684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0618" y="1001220"/>
            <a:ext cx="3624835" cy="1163722"/>
          </a:xfrm>
          <a:prstGeom prst="rect">
            <a:avLst/>
          </a:prstGeom>
        </p:spPr>
      </p:pic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9466" y="2367218"/>
            <a:ext cx="3635987" cy="887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739809"/>
      </p:ext>
    </p:extLst>
  </p:cSld>
  <p:clrMapOvr>
    <a:masterClrMapping/>
  </p:clrMapOvr>
  <p:transition spd="slow">
    <p:wipe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Types of IPv4 Addresses</a:t>
            </a:r>
            <a:br>
              <a:rPr lang="en-US" altLang="en-US" dirty="0"/>
            </a:br>
            <a:r>
              <a:rPr lang="en-US" altLang="en-US" dirty="0"/>
              <a:t>Video Demonstration - Classful IPv4 Addressing</a:t>
            </a:r>
            <a:endParaRPr lang="en-CA" altLang="en-US" dirty="0"/>
          </a:p>
        </p:txBody>
      </p:sp>
      <p:sp>
        <p:nvSpPr>
          <p:cNvPr id="13315" name="Content Placeholder 2"/>
          <p:cNvSpPr>
            <a:spLocks noGrp="1"/>
          </p:cNvSpPr>
          <p:nvPr>
            <p:ph idx="1"/>
          </p:nvPr>
        </p:nvSpPr>
        <p:spPr>
          <a:xfrm>
            <a:off x="144065" y="798944"/>
            <a:ext cx="3959160" cy="4155319"/>
          </a:xfrm>
        </p:spPr>
        <p:txBody>
          <a:bodyPr/>
          <a:lstStyle/>
          <a:p>
            <a:r>
              <a:rPr lang="en-US" altLang="en-US" dirty="0"/>
              <a:t>Discussion of Classful Addressing</a:t>
            </a:r>
          </a:p>
          <a:p>
            <a:pPr lvl="1"/>
            <a:r>
              <a:rPr lang="en-US" altLang="en-US" dirty="0"/>
              <a:t>Identifying a Classful address by the IP address and the subnet mask</a:t>
            </a:r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  <a:p>
            <a:pPr lvl="1"/>
            <a:endParaRPr lang="en-CA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1576" y="1349298"/>
            <a:ext cx="4104073" cy="243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37481"/>
      </p:ext>
    </p:extLst>
  </p:cSld>
  <p:clrMapOvr>
    <a:masterClrMapping/>
  </p:clrMapOvr>
  <p:transition spd="slow">
    <p:wip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Classless Addressing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27034" y="798944"/>
            <a:ext cx="4716966" cy="4196802"/>
          </a:xfrm>
        </p:spPr>
        <p:txBody>
          <a:bodyPr/>
          <a:lstStyle/>
          <a:p>
            <a:r>
              <a:rPr lang="en-US" altLang="en-US" sz="1800" dirty="0"/>
              <a:t>Classful Addressing wasted addresses and exhausted the availability of IPv4 addresses.</a:t>
            </a:r>
          </a:p>
          <a:p>
            <a:r>
              <a:rPr lang="en-US" altLang="en-US" sz="1800" dirty="0"/>
              <a:t>Classless Addressing Introduced in the 1990s</a:t>
            </a:r>
          </a:p>
          <a:p>
            <a:pPr lvl="1"/>
            <a:r>
              <a:rPr lang="en-US" altLang="en-US" sz="1700" dirty="0"/>
              <a:t>Classless Inter-Domain Routing (CIDR, pronounced “cider”)</a:t>
            </a:r>
          </a:p>
          <a:p>
            <a:pPr lvl="1"/>
            <a:r>
              <a:rPr lang="en-US" altLang="en-US" sz="1700" dirty="0"/>
              <a:t>Allowed service providers to allocate IPv4 addresses on any address bit boundary (prefix length) instead of only by a class A, B, or C.</a:t>
            </a:r>
            <a:endParaRPr lang="en-CA" altLang="en-US" sz="1650" b="1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6856" y="1126273"/>
            <a:ext cx="4011723" cy="2776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021363"/>
      </p:ext>
    </p:extLst>
  </p:cSld>
  <p:clrMapOvr>
    <a:masterClrMapping/>
  </p:clrMapOvr>
  <p:transition spd="slow">
    <p:wip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Assignment of IP Addresses</a:t>
            </a:r>
            <a:endParaRPr lang="en-US" altLang="en-US" dirty="0"/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353462" y="747346"/>
            <a:ext cx="4716966" cy="4396154"/>
          </a:xfrm>
        </p:spPr>
        <p:txBody>
          <a:bodyPr/>
          <a:lstStyle/>
          <a:p>
            <a:r>
              <a:rPr lang="en-US" altLang="en-US" sz="1800" dirty="0"/>
              <a:t>The following organizations manage and maintain IPv4 and IPv6 addresses for the various regions.</a:t>
            </a:r>
          </a:p>
          <a:p>
            <a:pPr lvl="1"/>
            <a:r>
              <a:rPr lang="en-US" altLang="en-US" sz="1550" dirty="0"/>
              <a:t>American Registry for Internet Numbers (ARIN)- North America.</a:t>
            </a:r>
          </a:p>
          <a:p>
            <a:pPr lvl="1"/>
            <a:r>
              <a:rPr lang="en-CA" altLang="en-US" sz="1550" dirty="0" err="1"/>
              <a:t>Réseaux</a:t>
            </a:r>
            <a:r>
              <a:rPr lang="en-CA" altLang="en-US" sz="1550" dirty="0"/>
              <a:t> IP Europeans (RIPE) - </a:t>
            </a:r>
            <a:r>
              <a:rPr lang="en-US" altLang="en-US" sz="1550" dirty="0"/>
              <a:t>Europe, the Middle East, and Central Asia</a:t>
            </a:r>
          </a:p>
          <a:p>
            <a:pPr lvl="1"/>
            <a:r>
              <a:rPr lang="en-US" altLang="en-US" sz="1550" dirty="0"/>
              <a:t>Asia Pacific Network Information Centre (APNIC)  - Asia and Pacific regions</a:t>
            </a:r>
          </a:p>
          <a:p>
            <a:pPr lvl="1"/>
            <a:r>
              <a:rPr lang="en-CA" altLang="en-US" sz="1550" dirty="0"/>
              <a:t>African Network Information Centre (</a:t>
            </a:r>
            <a:r>
              <a:rPr lang="en-CA" altLang="en-US" sz="1550" dirty="0" err="1"/>
              <a:t>AfriNIC</a:t>
            </a:r>
            <a:r>
              <a:rPr lang="en-CA" altLang="en-US" sz="1550" dirty="0"/>
              <a:t>) – Africa</a:t>
            </a:r>
          </a:p>
          <a:p>
            <a:pPr lvl="1"/>
            <a:r>
              <a:rPr lang="en-US" altLang="en-US" sz="1550" dirty="0"/>
              <a:t>Regional Latin-American and Caribbean IP Address Registry (LACNIC) - Latin America and some Caribbean islands</a:t>
            </a:r>
            <a:endParaRPr lang="en-CA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98055" y="998482"/>
            <a:ext cx="3942588" cy="2091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2725066"/>
      </p:ext>
    </p:extLst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altLang="ja-JP" dirty="0"/>
              <a:t>Binary numbering system consists of the numbers 0 and 1 called bits</a:t>
            </a:r>
          </a:p>
          <a:p>
            <a:pPr lvl="1"/>
            <a:r>
              <a:rPr lang="en-US" altLang="ja-JP" dirty="0"/>
              <a:t>IPv4 addresses are expressed in 32 binary bits divided into 4 8-bit octets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altLang="en-US" dirty="0"/>
              <a:t>IPv4 Addresses</a:t>
            </a:r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14468" y="1734207"/>
            <a:ext cx="4986332" cy="3059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478232"/>
      </p:ext>
    </p:extLst>
  </p:cSld>
  <p:clrMapOvr>
    <a:masterClrMapping/>
  </p:clrMapOvr>
  <p:transition spd="slow">
    <p:wip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IPv4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Identifying IPv4 Addresses</a:t>
            </a:r>
            <a:endParaRPr lang="en-US" alt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0708" y="-336592"/>
            <a:ext cx="4682134" cy="377985"/>
          </a:xfrm>
          <a:prstGeom prst="rect">
            <a:avLst/>
          </a:prstGeom>
        </p:spPr>
      </p:pic>
      <p:pic>
        <p:nvPicPr>
          <p:cNvPr id="5" name="Content Placeholder 4" descr="7.1.4.9 Lab - Identifying IPv4 Addresse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4283" y="1248937"/>
            <a:ext cx="2665141" cy="2972275"/>
          </a:xfrm>
        </p:spPr>
      </p:pic>
      <p:sp>
        <p:nvSpPr>
          <p:cNvPr id="6" name="Rectangle 5"/>
          <p:cNvSpPr/>
          <p:nvPr/>
        </p:nvSpPr>
        <p:spPr>
          <a:xfrm>
            <a:off x="3010829" y="1176929"/>
            <a:ext cx="2698595" cy="3071686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71323"/>
      </p:ext>
    </p:extLst>
  </p:cSld>
  <p:clrMapOvr>
    <a:masterClrMapping/>
  </p:clrMapOvr>
  <p:transition spd="slow">
    <p:wip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dirty="0"/>
              <a:t>7.2 IPv6 Network Addresses</a:t>
            </a:r>
          </a:p>
        </p:txBody>
      </p:sp>
    </p:spTree>
    <p:extLst>
      <p:ext uri="{BB962C8B-B14F-4D97-AF65-F5344CB8AC3E}">
        <p14:creationId xmlns:p14="http://schemas.microsoft.com/office/powerpoint/2010/main" val="3379956648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IPv4 Issues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The Need for IPv6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61933" y="798944"/>
            <a:ext cx="3914077" cy="4010052"/>
          </a:xfrm>
        </p:spPr>
        <p:txBody>
          <a:bodyPr/>
          <a:lstStyle/>
          <a:p>
            <a:r>
              <a:rPr lang="en-US" altLang="en-US" sz="1800" dirty="0"/>
              <a:t>IPv6 versus IPv4:</a:t>
            </a:r>
          </a:p>
          <a:p>
            <a:pPr lvl="1"/>
            <a:r>
              <a:rPr lang="en-US" altLang="en-US" dirty="0"/>
              <a:t>Has a larger 128-bit address space</a:t>
            </a:r>
          </a:p>
          <a:p>
            <a:pPr lvl="1"/>
            <a:r>
              <a:rPr lang="en-US" altLang="en-US" dirty="0"/>
              <a:t>340 undecillion addresses</a:t>
            </a:r>
          </a:p>
          <a:p>
            <a:pPr lvl="1"/>
            <a:r>
              <a:rPr lang="en-US" altLang="en-US" dirty="0"/>
              <a:t>Solves limitations with IPv4</a:t>
            </a:r>
          </a:p>
          <a:p>
            <a:pPr lvl="1"/>
            <a:r>
              <a:rPr lang="en-US" altLang="en-US" dirty="0"/>
              <a:t>Adds enhancement like address auto-configuration.</a:t>
            </a:r>
          </a:p>
          <a:p>
            <a:r>
              <a:rPr lang="en-CA" altLang="en-US" sz="1800" dirty="0"/>
              <a:t>Why IPv6 is needed:</a:t>
            </a:r>
          </a:p>
          <a:p>
            <a:pPr lvl="1"/>
            <a:r>
              <a:rPr lang="en-CA" altLang="en-US" sz="1550" dirty="0"/>
              <a:t>Rapidly increasing Internet population</a:t>
            </a:r>
          </a:p>
          <a:p>
            <a:pPr lvl="1"/>
            <a:r>
              <a:rPr lang="en-CA" altLang="en-US" sz="1550" dirty="0"/>
              <a:t>Depletion of IPv4</a:t>
            </a:r>
          </a:p>
          <a:p>
            <a:pPr lvl="1"/>
            <a:r>
              <a:rPr lang="en-CA" altLang="en-US" sz="1550" dirty="0"/>
              <a:t>Issues with NAT</a:t>
            </a:r>
          </a:p>
          <a:p>
            <a:pPr lvl="1"/>
            <a:r>
              <a:rPr lang="en-CA" altLang="en-US" sz="1550" dirty="0"/>
              <a:t>Internet of Things</a:t>
            </a:r>
          </a:p>
          <a:p>
            <a:pPr lvl="1"/>
            <a:endParaRPr lang="en-CA" altLang="en-US" sz="1550" dirty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145" y="1059364"/>
            <a:ext cx="4728788" cy="2598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977820"/>
      </p:ext>
    </p:extLst>
  </p:cSld>
  <p:clrMapOvr>
    <a:masterClrMapping/>
  </p:clrMapOvr>
  <p:transition spd="slow">
    <p:wip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IPv4 Issues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IPv4 and IPv6 Coexistence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1656" y="798944"/>
            <a:ext cx="4834727" cy="4010052"/>
          </a:xfrm>
        </p:spPr>
        <p:txBody>
          <a:bodyPr/>
          <a:lstStyle/>
          <a:p>
            <a:r>
              <a:rPr lang="en-US" altLang="en-US" sz="1800" dirty="0"/>
              <a:t>Migration from IPv4 to IPv6 Techniques  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9226" y="1470751"/>
            <a:ext cx="2443267" cy="169996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6170227" y="3387081"/>
            <a:ext cx="2819395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Translation</a:t>
            </a:r>
            <a:r>
              <a:rPr lang="en-US" sz="1600" dirty="0"/>
              <a:t> - Network Address Translation 64 (NAT64) allows IPv6-enabled devices to communicate with IPv4 devices.</a:t>
            </a:r>
          </a:p>
        </p:txBody>
      </p:sp>
      <p:sp>
        <p:nvSpPr>
          <p:cNvPr id="6" name="Rectangle 5"/>
          <p:cNvSpPr/>
          <p:nvPr/>
        </p:nvSpPr>
        <p:spPr>
          <a:xfrm>
            <a:off x="3067832" y="3413137"/>
            <a:ext cx="2608576" cy="8619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Tunneling</a:t>
            </a:r>
            <a:r>
              <a:rPr lang="en-US" sz="1600" dirty="0">
                <a:latin typeface="+mn-lt"/>
              </a:rPr>
              <a:t> - The IPv6 packet is encapsulated inside an IPv4 packet.</a:t>
            </a:r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79707" y="1485245"/>
            <a:ext cx="2732876" cy="1567808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89225" y="3377513"/>
            <a:ext cx="2458971" cy="109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+mn-lt"/>
              </a:rPr>
              <a:t>Dual stack </a:t>
            </a:r>
            <a:r>
              <a:rPr lang="en-US" sz="1600" dirty="0">
                <a:latin typeface="+mn-lt"/>
              </a:rPr>
              <a:t>-  Devices run both IPv4 and IPv6 protocol stacks simultaneously.</a:t>
            </a:r>
          </a:p>
        </p:txBody>
      </p:sp>
      <p:pic>
        <p:nvPicPr>
          <p:cNvPr id="10" name="Picture 9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05026" y="1840675"/>
            <a:ext cx="2825688" cy="9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338831"/>
      </p:ext>
    </p:extLst>
  </p:cSld>
  <p:clrMapOvr>
    <a:masterClrMapping/>
  </p:clrMapOvr>
  <p:transition spd="slow">
    <p:wip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Address Representation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798944"/>
            <a:ext cx="3914077" cy="4010052"/>
          </a:xfrm>
        </p:spPr>
        <p:txBody>
          <a:bodyPr/>
          <a:lstStyle/>
          <a:p>
            <a:r>
              <a:rPr lang="en-US" altLang="en-US" sz="1800" dirty="0"/>
              <a:t>IPv6 Addresses:</a:t>
            </a:r>
          </a:p>
          <a:p>
            <a:pPr lvl="1"/>
            <a:r>
              <a:rPr lang="en-US" altLang="en-US" sz="1600" dirty="0"/>
              <a:t>128 bits in length</a:t>
            </a:r>
          </a:p>
          <a:p>
            <a:pPr lvl="1"/>
            <a:r>
              <a:rPr lang="en-US" altLang="en-US" sz="1600" dirty="0"/>
              <a:t>Every 4 bits is represented by a single hexadecimal digit</a:t>
            </a:r>
          </a:p>
          <a:p>
            <a:pPr lvl="1"/>
            <a:r>
              <a:rPr lang="en-US" altLang="en-US" sz="1600" dirty="0" err="1"/>
              <a:t>Hextet</a:t>
            </a:r>
            <a:r>
              <a:rPr lang="en-US" altLang="en-US" sz="1600" dirty="0"/>
              <a:t> - unofficial term referring to a segment of 16 bits or four hexadecimal values.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15883" y="818426"/>
            <a:ext cx="4371278" cy="282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10522"/>
      </p:ext>
    </p:extLst>
  </p:cSld>
  <p:clrMapOvr>
    <a:masterClrMapping/>
  </p:clrMapOvr>
  <p:transition spd="slow">
    <p:wipe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Address Representation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32756"/>
            <a:ext cx="5909456" cy="3304707"/>
          </a:xfrm>
        </p:spPr>
        <p:txBody>
          <a:bodyPr/>
          <a:lstStyle/>
          <a:p>
            <a:r>
              <a:rPr lang="en-US" altLang="en-US" sz="1800" dirty="0"/>
              <a:t>Preferred format for IPv6 representation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35577" y="1449655"/>
            <a:ext cx="6049755" cy="3077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4180873"/>
      </p:ext>
    </p:extLst>
  </p:cSld>
  <p:clrMapOvr>
    <a:masterClrMapping/>
  </p:clrMapOvr>
  <p:transition spd="slow">
    <p:wip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Rule 1 – Omit Leading 0s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5909456" cy="1319790"/>
          </a:xfrm>
        </p:spPr>
        <p:txBody>
          <a:bodyPr/>
          <a:lstStyle/>
          <a:p>
            <a:r>
              <a:rPr lang="en-US" altLang="en-US" sz="1800" dirty="0"/>
              <a:t>In order to reduce or compress IPv6 </a:t>
            </a:r>
          </a:p>
          <a:p>
            <a:pPr lvl="1"/>
            <a:r>
              <a:rPr lang="en-US" altLang="en-US" sz="1700" dirty="0"/>
              <a:t>First rule is to omit leading zeros in any </a:t>
            </a:r>
            <a:r>
              <a:rPr lang="en-US" altLang="en-US" sz="1700" dirty="0" err="1"/>
              <a:t>hextet</a:t>
            </a:r>
            <a:r>
              <a:rPr lang="en-US" altLang="en-US" sz="1700" dirty="0"/>
              <a:t>.</a:t>
            </a:r>
          </a:p>
          <a:p>
            <a:endParaRPr lang="en-US" altLang="en-US" sz="1800" dirty="0"/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5844" y="1789771"/>
            <a:ext cx="5307980" cy="880948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146" y="2771078"/>
            <a:ext cx="5252225" cy="814039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38146" y="3773059"/>
            <a:ext cx="5229922" cy="83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715539"/>
      </p:ext>
    </p:extLst>
  </p:cSld>
  <p:clrMapOvr>
    <a:masterClrMapping/>
  </p:clrMapOvr>
  <p:transition spd="slow">
    <p:wip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Rule 2 – Omit All 0 Segments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5909456" cy="131979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700" dirty="0"/>
              <a:t>Rule 2 – Omit All 0 Segments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A double colon (::) can replace any single, contiguous string of one or more 16-bit segments (</a:t>
            </a:r>
            <a:r>
              <a:rPr lang="en-US" altLang="en-US" sz="1600" dirty="0" err="1"/>
              <a:t>hextets</a:t>
            </a:r>
            <a:r>
              <a:rPr lang="en-US" altLang="en-US" sz="1600" dirty="0"/>
              <a:t>) consisting of all 0s. 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7" name="Picture 6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00521" y="1987217"/>
            <a:ext cx="5274527" cy="2375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840975"/>
      </p:ext>
    </p:extLst>
  </p:cSld>
  <p:clrMapOvr>
    <a:masterClrMapping/>
  </p:clrMapOvr>
  <p:transition spd="slow">
    <p:wip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Addressing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Rule 2 – Omit All 0 Segments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6378" y="910455"/>
            <a:ext cx="5909456" cy="1319790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700" dirty="0"/>
              <a:t>Rule 2 – Omit All 0 Segments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A double colon (::) can replace any single, contiguous string of one or more 16-bit segments (</a:t>
            </a:r>
            <a:r>
              <a:rPr lang="en-US" altLang="en-US" sz="1600" dirty="0" err="1"/>
              <a:t>hextets</a:t>
            </a:r>
            <a:r>
              <a:rPr lang="en-US" altLang="en-US" sz="1600" dirty="0"/>
              <a:t>) consisting of all 0s. 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6429" y="1906860"/>
            <a:ext cx="6243314" cy="1293540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118731" y="3338161"/>
            <a:ext cx="6144322" cy="13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9328537"/>
      </p:ext>
    </p:extLst>
  </p:cSld>
  <p:clrMapOvr>
    <a:masterClrMapping/>
  </p:clrMapOvr>
  <p:transition spd="slow">
    <p:wip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Address Types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5" y="798944"/>
            <a:ext cx="4047202" cy="360578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Three types of IPv6 addresses: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Unicast</a:t>
            </a:r>
            <a:r>
              <a:rPr lang="en-US" altLang="en-US" sz="1600" dirty="0"/>
              <a:t>- Single source IPv6 address.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Multicast </a:t>
            </a:r>
            <a:r>
              <a:rPr lang="en-US" altLang="en-US" sz="1600" dirty="0"/>
              <a:t>- An IPv6 multicast address is used to send a single IPv6 packet to multiple destinations.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 err="1"/>
              <a:t>Anycast</a:t>
            </a:r>
            <a:r>
              <a:rPr lang="en-US" altLang="en-US" sz="1600" dirty="0"/>
              <a:t> - An IPv6 </a:t>
            </a:r>
            <a:r>
              <a:rPr lang="en-US" altLang="en-US" sz="1600" dirty="0" err="1"/>
              <a:t>anycast</a:t>
            </a:r>
            <a:r>
              <a:rPr lang="en-US" altLang="en-US" sz="1600" dirty="0"/>
              <a:t> address is any IPv6 unicast address that can be assigned to multiple devices.</a:t>
            </a:r>
          </a:p>
          <a:p>
            <a:pPr marL="142875" lvl="1" indent="0">
              <a:buNone/>
            </a:pPr>
            <a:endParaRPr lang="en-CA" altLang="en-US" sz="1550" dirty="0"/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4631" y="798944"/>
            <a:ext cx="4357020" cy="3557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291054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IPv4 addresses are commonly expressed in dotted decimal notation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altLang="en-US" dirty="0"/>
              <a:t>IPv4 Addresses (Cont.)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843273" y="1439918"/>
            <a:ext cx="5454869" cy="3153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3297682"/>
      </p:ext>
    </p:extLst>
  </p:cSld>
  <p:clrMapOvr>
    <a:masterClrMapping/>
  </p:clrMapOvr>
  <p:transition spd="slow">
    <p:wipe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Prefix Length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4" y="798944"/>
            <a:ext cx="8920285" cy="3605788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The IPv6 prefix length is used to indicate the network portion of an IPv6 address: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The prefix length can range from 0 to 128.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Typical IPv6 prefix length for most LANs is /64</a:t>
            </a:r>
          </a:p>
          <a:p>
            <a:pPr lvl="4">
              <a:buFont typeface="Arial" panose="020B0604020202020204" pitchFamily="34" charset="0"/>
              <a:buChar char="•"/>
            </a:pPr>
            <a:endParaRPr lang="en-US" altLang="en-US" sz="1500" dirty="0"/>
          </a:p>
          <a:p>
            <a:pPr lvl="3">
              <a:buFont typeface="Arial" panose="020B0604020202020204" pitchFamily="34" charset="0"/>
              <a:buChar char="•"/>
            </a:pPr>
            <a:endParaRPr lang="en-CA" altLang="en-US" sz="125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26995" y="2077507"/>
            <a:ext cx="6289287" cy="2446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620613"/>
      </p:ext>
    </p:extLst>
  </p:cSld>
  <p:clrMapOvr>
    <a:masterClrMapping/>
  </p:clrMapOvr>
  <p:transition spd="slow">
    <p:wip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Unicast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3714" y="798943"/>
            <a:ext cx="3578851" cy="3672695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b="1" dirty="0"/>
              <a:t>Global Unicast </a:t>
            </a:r>
            <a:r>
              <a:rPr lang="en-US" altLang="en-US" sz="1800" dirty="0"/>
              <a:t>- These are globally unique, Internet routable addresses.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CA" altLang="en-US" sz="1800" b="1" dirty="0"/>
              <a:t>Link-loca</a:t>
            </a:r>
            <a:r>
              <a:rPr lang="en-CA" altLang="en-US" sz="1800" dirty="0"/>
              <a:t>l - </a:t>
            </a:r>
            <a:r>
              <a:rPr lang="en-US" altLang="en-US" sz="1800" dirty="0"/>
              <a:t>used to communicate with other devices on the same local link. Confined to a single link.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b="1" dirty="0"/>
              <a:t>Unique Local </a:t>
            </a:r>
            <a:r>
              <a:rPr lang="en-US" altLang="en-US" sz="1800" dirty="0"/>
              <a:t>- used for local addressing within a site or between a limited number of sites.</a:t>
            </a:r>
            <a:endParaRPr lang="en-CA" altLang="en-US" sz="18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92050" y="798943"/>
            <a:ext cx="4739353" cy="367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504389"/>
      </p:ext>
    </p:extLst>
  </p:cSld>
  <p:clrMapOvr>
    <a:masterClrMapping/>
  </p:clrMapOvr>
  <p:transition spd="slow">
    <p:wip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Types of IPv6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IPv6 Link-Local Unicast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12202" y="798944"/>
            <a:ext cx="3701515" cy="39180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IPv6 link-local addresses: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Enable a device to communicate with other IPv6-enabled devices on the same link only. 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Are created even if the device has not been assigned a global unicast IPv6 address.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Are in the FE80::/10 range. </a:t>
            </a:r>
          </a:p>
          <a:p>
            <a:pPr marL="261937" lvl="2" indent="0">
              <a:buNone/>
            </a:pPr>
            <a:endParaRPr lang="en-US" altLang="en-US" sz="1600" dirty="0"/>
          </a:p>
          <a:p>
            <a:pPr marL="142875" lvl="1" indent="0">
              <a:buNone/>
            </a:pPr>
            <a:r>
              <a:rPr lang="en-US" altLang="en-US" dirty="0"/>
              <a:t>Note: Typically, it is the link-local address of the router that is used as the default gateway for other devices on the link.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14438" y="880996"/>
            <a:ext cx="4259767" cy="3425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728116"/>
      </p:ext>
    </p:extLst>
  </p:cSld>
  <p:clrMapOvr>
    <a:masterClrMapping/>
  </p:clrMapOvr>
  <p:transition spd="slow">
    <p:wip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Structure of an IPv6 Global Unicast Address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-91355" y="1876162"/>
            <a:ext cx="3700105" cy="39180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600" dirty="0"/>
              <a:t>A global unicast address has three parts: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Global routing prefix </a:t>
            </a:r>
            <a:r>
              <a:rPr lang="en-US" altLang="en-US" sz="1600" dirty="0"/>
              <a:t>- network, portion of the address that is assigned by the provider. Typically /48.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Subnet ID – </a:t>
            </a:r>
            <a:r>
              <a:rPr lang="en-US" altLang="en-US" sz="1600" dirty="0"/>
              <a:t>Used to subnet within an organization.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b="1" dirty="0"/>
              <a:t>Interface ID </a:t>
            </a:r>
            <a:r>
              <a:rPr lang="en-US" altLang="en-US" sz="1600" dirty="0"/>
              <a:t>- equivalent to the host portion of an IPv4 address.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721567" y="798944"/>
            <a:ext cx="4638662" cy="154281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-66259" y="798944"/>
            <a:ext cx="351469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8775" lvl="1" indent="-215900" defTabSz="684213">
              <a:spcBef>
                <a:spcPts val="300"/>
              </a:spcBef>
              <a:spcAft>
                <a:spcPts val="300"/>
              </a:spcAft>
              <a:buClr>
                <a:srgbClr val="58585B"/>
              </a:buClr>
              <a:buFont typeface="Wingdings" panose="05000000000000000000" pitchFamily="2" charset="2"/>
              <a:buChar char="§"/>
            </a:pPr>
            <a:r>
              <a:rPr lang="en-US" altLang="en-US" sz="1600" dirty="0">
                <a:solidFill>
                  <a:srgbClr val="000000"/>
                </a:solidFill>
                <a:latin typeface="Arial"/>
                <a:ea typeface="ＭＳ Ｐゴシック" charset="0"/>
              </a:rPr>
              <a:t>Currently, only global unicast addresses with the first three bits of 001 or 2000::/3 are being assigned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370118" y="2523472"/>
            <a:ext cx="3420094" cy="215409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358244" y="2505694"/>
            <a:ext cx="3431969" cy="217318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355680"/>
      </p:ext>
    </p:extLst>
  </p:cSld>
  <p:clrMapOvr>
    <a:masterClrMapping/>
  </p:clrMapOvr>
  <p:transition spd="slow">
    <p:wip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Static Configuration of a Global Unicast Address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230467" y="802241"/>
            <a:ext cx="3701515" cy="3918022"/>
          </a:xfrm>
        </p:spPr>
        <p:txBody>
          <a:bodyPr/>
          <a:lstStyle/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Router Configuration: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600" dirty="0"/>
              <a:t>Similar commands to IPv4, replace IPv4 with IPv6</a:t>
            </a:r>
          </a:p>
          <a:p>
            <a:pPr lvl="2">
              <a:buFont typeface="Wingdings" panose="05000000000000000000" pitchFamily="2" charset="2"/>
              <a:buChar char="§"/>
            </a:pPr>
            <a:r>
              <a:rPr lang="en-US" altLang="en-US" sz="1600" dirty="0"/>
              <a:t>Command to configure andIPv6 global unicast  on an interface is </a:t>
            </a:r>
            <a:r>
              <a:rPr lang="en-US" altLang="en-US" sz="1600" b="1" dirty="0"/>
              <a:t>ipv6 address </a:t>
            </a:r>
            <a:r>
              <a:rPr lang="en-US" altLang="en-US" sz="1600" i="1" dirty="0"/>
              <a:t>ipv6-address/prefix-length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8453" y="798944"/>
            <a:ext cx="5038370" cy="3921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747775"/>
      </p:ext>
    </p:extLst>
  </p:cSld>
  <p:clrMapOvr>
    <a:masterClrMapping/>
  </p:clrMapOvr>
  <p:transition spd="slow">
    <p:wip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sz="1600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Static Configuration of a Global Unicast Address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17621" y="1000823"/>
            <a:ext cx="4276855" cy="3918022"/>
          </a:xfrm>
        </p:spPr>
        <p:txBody>
          <a:bodyPr/>
          <a:lstStyle/>
          <a:p>
            <a:r>
              <a:rPr lang="en-US" altLang="en-US" sz="1900" dirty="0"/>
              <a:t>Host Configuration: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Manually configuring the IPv6 address on a host is similar to configuring an IPv4 address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Default gateway address can be configured to match the link-local or global unicast address of the Gigabit Ethernet interface.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altLang="en-US" sz="1800" dirty="0"/>
              <a:t>Dynamic assignment of IPv6 addresses: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/>
              <a:t>Stateless Address </a:t>
            </a:r>
            <a:r>
              <a:rPr lang="en-US" altLang="en-US" sz="1600" dirty="0" err="1"/>
              <a:t>Autoconfiguration</a:t>
            </a:r>
            <a:r>
              <a:rPr lang="en-US" altLang="en-US" sz="1600" dirty="0"/>
              <a:t> (SLAAC)</a:t>
            </a:r>
          </a:p>
          <a:p>
            <a:pPr lvl="3">
              <a:buFont typeface="Arial" panose="020B0604020202020204" pitchFamily="34" charset="0"/>
              <a:buChar char="•"/>
            </a:pPr>
            <a:r>
              <a:rPr lang="en-US" altLang="en-US" sz="1600" dirty="0" err="1"/>
              <a:t>Stateful</a:t>
            </a:r>
            <a:r>
              <a:rPr lang="en-US" altLang="en-US" sz="1600" dirty="0"/>
              <a:t> DHCPv6</a:t>
            </a:r>
          </a:p>
          <a:p>
            <a:pPr lvl="3">
              <a:buFont typeface="Wingdings" panose="05000000000000000000" pitchFamily="2" charset="2"/>
              <a:buChar char="§"/>
            </a:pPr>
            <a:endParaRPr lang="en-US" altLang="en-US" sz="15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0639" y="1009401"/>
            <a:ext cx="3726611" cy="3135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183404"/>
      </p:ext>
    </p:extLst>
  </p:cSld>
  <p:clrMapOvr>
    <a:masterClrMapping/>
  </p:clrMapOvr>
  <p:transition spd="slow">
    <p:wip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Dynamic Configuration - SLAAC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20"/>
            <a:ext cx="3931168" cy="3918022"/>
          </a:xfrm>
        </p:spPr>
        <p:txBody>
          <a:bodyPr/>
          <a:lstStyle/>
          <a:p>
            <a:r>
              <a:rPr lang="en-US" altLang="en-US" sz="1800" dirty="0"/>
              <a:t>Stateless Address </a:t>
            </a:r>
            <a:r>
              <a:rPr lang="en-US" altLang="en-US" sz="1800" dirty="0" err="1"/>
              <a:t>Autoconfiguration</a:t>
            </a:r>
            <a:r>
              <a:rPr lang="en-US" altLang="en-US" sz="1800" dirty="0"/>
              <a:t> (SLAAC):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600" dirty="0"/>
              <a:t>A device can obtain its prefix, prefix length, default gateway address, and other information from an IPv6 router.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FR" altLang="en-US" sz="1600" dirty="0"/>
              <a:t>Uses the local </a:t>
            </a:r>
            <a:r>
              <a:rPr lang="fr-FR" altLang="en-US" sz="1600" dirty="0" err="1"/>
              <a:t>router’s</a:t>
            </a:r>
            <a:r>
              <a:rPr lang="fr-FR" altLang="en-US" sz="1600" dirty="0"/>
              <a:t> ICMPv6 Router </a:t>
            </a:r>
            <a:r>
              <a:rPr lang="fr-FR" altLang="en-US" sz="1600" dirty="0" err="1"/>
              <a:t>Advertisement</a:t>
            </a:r>
            <a:r>
              <a:rPr lang="fr-FR" altLang="en-US" sz="1600" dirty="0"/>
              <a:t> (RA) messages</a:t>
            </a:r>
          </a:p>
          <a:p>
            <a:r>
              <a:rPr lang="en-US" altLang="en-US" sz="1700" dirty="0"/>
              <a:t>ICMPv6 RA messages sent every 200 seconds to all IPv6-enabled devices on the network.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altLang="en-US" sz="14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964623" y="794220"/>
            <a:ext cx="5062651" cy="256855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964623" y="3420854"/>
            <a:ext cx="4962293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Option 1 (SLAAC Only) – "I'm everything you need (Prefix, Prefix-length, Default Gateway)"</a:t>
            </a:r>
          </a:p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Option 2 (SLAAC and DHCPv6) – "Here is my information but you need to get other information such as DNS addresses from a DHCPv6 server."</a:t>
            </a:r>
          </a:p>
          <a:p>
            <a:r>
              <a:rPr lang="en-US" sz="1400" dirty="0">
                <a:solidFill>
                  <a:srgbClr val="000000"/>
                </a:solidFill>
                <a:latin typeface="+mn-lt"/>
              </a:rPr>
              <a:t>Option 3 (DHCPv6 Only) – "I can’t help you. Ask a DHCPv6 server for all your information."</a:t>
            </a:r>
          </a:p>
        </p:txBody>
      </p:sp>
    </p:spTree>
    <p:extLst>
      <p:ext uri="{BB962C8B-B14F-4D97-AF65-F5344CB8AC3E}">
        <p14:creationId xmlns:p14="http://schemas.microsoft.com/office/powerpoint/2010/main" val="1369656332"/>
      </p:ext>
    </p:extLst>
  </p:cSld>
  <p:clrMapOvr>
    <a:masterClrMapping/>
  </p:clrMapOvr>
  <p:transition spd="slow">
    <p:wip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Dynamic Configuration – DHCPv6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20"/>
            <a:ext cx="3931168" cy="3918022"/>
          </a:xfrm>
        </p:spPr>
        <p:txBody>
          <a:bodyPr/>
          <a:lstStyle/>
          <a:p>
            <a:r>
              <a:rPr lang="en-US" altLang="en-US" sz="1600" dirty="0"/>
              <a:t>The RA Option 1: SLAAC only (this is the default) </a:t>
            </a:r>
          </a:p>
          <a:p>
            <a:r>
              <a:rPr lang="en-US" altLang="en-US" sz="1600" dirty="0"/>
              <a:t>RA Option 2: SLAAC and Stateless DHCPv6:</a:t>
            </a:r>
          </a:p>
          <a:p>
            <a:pPr lvl="1"/>
            <a:r>
              <a:rPr lang="en-US" altLang="en-US" dirty="0"/>
              <a:t>Uses SLAAC for IPv6 global unicast address and default gateway.</a:t>
            </a:r>
          </a:p>
          <a:p>
            <a:pPr lvl="1"/>
            <a:r>
              <a:rPr lang="en-US" altLang="en-US" dirty="0"/>
              <a:t>Uses a stateless DHCPv6 server for other information.</a:t>
            </a:r>
          </a:p>
          <a:p>
            <a:r>
              <a:rPr lang="en-US" altLang="en-US" sz="1600" dirty="0"/>
              <a:t>RA Option 3: </a:t>
            </a:r>
            <a:r>
              <a:rPr lang="en-US" altLang="en-US" sz="1600" dirty="0" err="1"/>
              <a:t>Stateful</a:t>
            </a:r>
            <a:r>
              <a:rPr lang="en-US" altLang="en-US" sz="1600" dirty="0"/>
              <a:t> DHCPv6</a:t>
            </a:r>
          </a:p>
          <a:p>
            <a:pPr lvl="1"/>
            <a:r>
              <a:rPr lang="en-US" altLang="en-US" dirty="0"/>
              <a:t>Uses the Routers link-local address for the default gateway.</a:t>
            </a:r>
          </a:p>
          <a:p>
            <a:pPr lvl="1"/>
            <a:r>
              <a:rPr lang="en-US" altLang="en-US" dirty="0"/>
              <a:t>Uses DHCPv6 for all other information.</a:t>
            </a:r>
          </a:p>
          <a:p>
            <a:pPr lvl="1"/>
            <a:endParaRPr lang="en-US" altLang="en-US" sz="13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190253" y="794220"/>
            <a:ext cx="4728117" cy="2977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78300"/>
      </p:ext>
    </p:extLst>
  </p:cSld>
  <p:clrMapOvr>
    <a:masterClrMapping/>
  </p:clrMapOvr>
  <p:transition spd="slow">
    <p:wip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EUI-64 Process and Randomly Generated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181707" cy="3989653"/>
          </a:xfrm>
        </p:spPr>
        <p:txBody>
          <a:bodyPr/>
          <a:lstStyle/>
          <a:p>
            <a:r>
              <a:rPr lang="en-US" altLang="en-US" sz="1600" dirty="0"/>
              <a:t>When the RA message is SLAAC or SLAAC with stateless DHCPv6, the client must generate its own Interface ID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The Interface ID can be created using the EUI-64 process or a randomly generated 64-bit number</a:t>
            </a:r>
          </a:p>
          <a:p>
            <a:r>
              <a:rPr lang="en-US" altLang="en-US" sz="1600" dirty="0"/>
              <a:t>An EUI-64 Interface ID is represented in binary and is made up of three parts: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24-bit OUI from the client MAC address, but the 7th bit (the Universally/Locally (U/L) bit) is reversed.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The inserted 16-bit value FFFE (in hexadecimal).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dirty="0"/>
              <a:t>24-bit Device Identifier from the client MAC address.</a:t>
            </a:r>
          </a:p>
          <a:p>
            <a:endParaRPr lang="en-US" altLang="en-US" sz="1300" dirty="0"/>
          </a:p>
        </p:txBody>
      </p:sp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5162" y="903247"/>
            <a:ext cx="4864200" cy="3356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868757"/>
      </p:ext>
    </p:extLst>
  </p:cSld>
  <p:clrMapOvr>
    <a:masterClrMapping/>
  </p:clrMapOvr>
  <p:transition spd="slow">
    <p:wip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EUI-64 Process and Randomly Generated (Cont.)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817325" cy="3989653"/>
          </a:xfrm>
        </p:spPr>
        <p:txBody>
          <a:bodyPr/>
          <a:lstStyle/>
          <a:p>
            <a:r>
              <a:rPr lang="en-US" altLang="en-US" sz="1800" dirty="0"/>
              <a:t>Randomly Generated Interface IDs</a:t>
            </a:r>
          </a:p>
          <a:p>
            <a:pPr lvl="1"/>
            <a:r>
              <a:rPr lang="en-US" altLang="en-US" dirty="0"/>
              <a:t>Windows uses a randomly generated Interface ID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9434" y="1661529"/>
            <a:ext cx="7546123" cy="292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44014"/>
      </p:ext>
    </p:extLst>
  </p:cSld>
  <p:clrMapOvr>
    <a:masterClrMapping/>
  </p:clrMapOvr>
  <p:transition spd="slow">
    <p:wip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Introduction to Networks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52282" y="872131"/>
            <a:ext cx="4694945" cy="2136358"/>
          </a:xfrm>
        </p:spPr>
      </p:pic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altLang="en-US" dirty="0"/>
              <a:t>Positional Notation (Cont.)</a:t>
            </a:r>
          </a:p>
        </p:txBody>
      </p:sp>
      <p:sp>
        <p:nvSpPr>
          <p:cNvPr id="5" name="Rectangle 4"/>
          <p:cNvSpPr/>
          <p:nvPr/>
        </p:nvSpPr>
        <p:spPr>
          <a:xfrm>
            <a:off x="345456" y="3193155"/>
            <a:ext cx="40639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dirty="0">
                <a:latin typeface="+mn-lt"/>
              </a:rPr>
              <a:t>Applying binary positional notation.</a:t>
            </a:r>
          </a:p>
        </p:txBody>
      </p:sp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13969" y="3562487"/>
            <a:ext cx="5025358" cy="1390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0826"/>
      </p:ext>
    </p:extLst>
  </p:cSld>
  <p:clrMapOvr>
    <a:masterClrMapping/>
  </p:clrMapOvr>
  <p:transition spd="slow">
    <p:wipe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Dynamic Link-Local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r>
              <a:rPr lang="en-US" altLang="en-US" sz="1800" dirty="0"/>
              <a:t>Link-local address can be established dynamically or configured manually.</a:t>
            </a:r>
          </a:p>
          <a:p>
            <a:r>
              <a:rPr lang="en-US" altLang="en-US" sz="1600" dirty="0"/>
              <a:t>Cisco IOS routers use EUI-64 to generate the Interface ID for all link-local address on IPv6 interfaces.</a:t>
            </a:r>
          </a:p>
          <a:p>
            <a:r>
              <a:rPr lang="en-US" altLang="en-US" sz="1600" dirty="0"/>
              <a:t>Drawback to using the dynamically assigned link-local address is the long interface ID, therefore they are often configured statically.</a:t>
            </a:r>
          </a:p>
          <a:p>
            <a:endParaRPr lang="en-U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80623" y="2244181"/>
            <a:ext cx="4750421" cy="2704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6193211"/>
      </p:ext>
    </p:extLst>
  </p:cSld>
  <p:clrMapOvr>
    <a:masterClrMapping/>
  </p:clrMapOvr>
  <p:transition spd="slow">
    <p:wip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Static Link-Local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r>
              <a:rPr lang="en-US" altLang="en-US" sz="1800" dirty="0"/>
              <a:t>Manual Configuration of the link-local address allows the creation of a simple, easy to remember address.</a:t>
            </a:r>
          </a:p>
          <a:p>
            <a:endParaRPr lang="en-US" altLang="en-US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750741" y="1451409"/>
            <a:ext cx="5207619" cy="317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094715"/>
      </p:ext>
    </p:extLst>
  </p:cSld>
  <p:clrMapOvr>
    <a:masterClrMapping/>
  </p:clrMapOvr>
  <p:transition spd="slow">
    <p:wipe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Verifying IPv6 Address Configuration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r>
              <a:rPr lang="en-US" altLang="en-US" sz="1800" dirty="0"/>
              <a:t>The commands to verify IPv6 configuration are similar to IPv4</a:t>
            </a:r>
          </a:p>
          <a:p>
            <a:pPr lvl="1"/>
            <a:r>
              <a:rPr lang="en-US" altLang="en-US" sz="1600" dirty="0"/>
              <a:t>show ipv6 interface brief </a:t>
            </a:r>
          </a:p>
          <a:p>
            <a:pPr lvl="1"/>
            <a:r>
              <a:rPr lang="en-US" altLang="en-US" sz="1600" dirty="0"/>
              <a:t>show ipv6 route</a:t>
            </a:r>
          </a:p>
          <a:p>
            <a:r>
              <a:rPr lang="en-US" altLang="en-US" sz="1800" dirty="0"/>
              <a:t>The ping command for IPv6 is identical to the command used with IPv4, except that an IPv6 address is used.</a:t>
            </a:r>
          </a:p>
          <a:p>
            <a:endParaRPr lang="en-US" altLang="en-US" sz="1800" dirty="0"/>
          </a:p>
          <a:p>
            <a:endParaRPr lang="en-US" altLang="en-US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89932" y="2665142"/>
            <a:ext cx="2988527" cy="1784195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380597" y="2653267"/>
            <a:ext cx="2860772" cy="1984916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93567" y="2665142"/>
            <a:ext cx="2598234" cy="708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83918"/>
      </p:ext>
    </p:extLst>
  </p:cSld>
  <p:clrMapOvr>
    <a:masterClrMapping/>
  </p:clrMapOvr>
  <p:transition spd="slow">
    <p:wipe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Unicast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Packet Tracer – Configuring IPv6 Addressing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9110545" cy="3989653"/>
          </a:xfrm>
        </p:spPr>
        <p:txBody>
          <a:bodyPr/>
          <a:lstStyle/>
          <a:p>
            <a:endParaRPr lang="en-US" altLang="en-US" sz="1800" dirty="0"/>
          </a:p>
          <a:p>
            <a:endParaRPr lang="en-US" altLang="en-US" dirty="0"/>
          </a:p>
        </p:txBody>
      </p:sp>
      <p:pic>
        <p:nvPicPr>
          <p:cNvPr id="2" name="Picture 1" descr="7.2.4.9 Packet Tracer - Configuring IPv6 Addressing.pdf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95699" y="960015"/>
            <a:ext cx="3301340" cy="387135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1948" y="973777"/>
            <a:ext cx="3336966" cy="3810095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7894733"/>
      </p:ext>
    </p:extLst>
  </p:cSld>
  <p:clrMapOvr>
    <a:masterClrMapping/>
  </p:clrMapOvr>
  <p:transition spd="slow">
    <p:wipe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Multicast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Assigned IPv6 Multicast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800" dirty="0"/>
              <a:t>There are two types of IPv6 multicast addresses:</a:t>
            </a:r>
          </a:p>
          <a:p>
            <a:pPr lvl="1"/>
            <a:r>
              <a:rPr lang="en-US" altLang="en-US" sz="1600" dirty="0"/>
              <a:t>Assigned multicast - reserved multicast addresses for predefined groups of devices</a:t>
            </a:r>
          </a:p>
          <a:p>
            <a:pPr lvl="1"/>
            <a:r>
              <a:rPr lang="en-US" altLang="en-US" sz="1600" dirty="0"/>
              <a:t>Solicited node multicast</a:t>
            </a:r>
          </a:p>
          <a:p>
            <a:r>
              <a:rPr lang="en-US" altLang="en-US" sz="1800" dirty="0"/>
              <a:t>Two common IPv6 assigned multicast groups:</a:t>
            </a:r>
          </a:p>
          <a:p>
            <a:pPr lvl="1"/>
            <a:r>
              <a:rPr lang="en-US" altLang="en-US" sz="1600" dirty="0"/>
              <a:t>FF02::1 All-nodes multicast group – This is a multicast group that all IPv6-enabled devices join. Similar to a broadcast in IPv4</a:t>
            </a:r>
          </a:p>
          <a:p>
            <a:pPr lvl="1"/>
            <a:r>
              <a:rPr lang="en-US" altLang="en-US" sz="1600" dirty="0"/>
              <a:t>FF02::2 All-routers multicast group – This is a multicast group that all IPv6 routers join.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17327" y="794219"/>
            <a:ext cx="4103648" cy="36687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84765"/>
      </p:ext>
    </p:extLst>
  </p:cSld>
  <p:clrMapOvr>
    <a:masterClrMapping/>
  </p:clrMapOvr>
  <p:transition spd="slow">
    <p:wipe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Multicast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Solicited-Node IPv6 Multicast Addresses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800" dirty="0"/>
              <a:t>Solicited-node multicast address:</a:t>
            </a:r>
          </a:p>
          <a:p>
            <a:pPr lvl="1"/>
            <a:r>
              <a:rPr lang="en-US" altLang="en-US" dirty="0"/>
              <a:t>Mapped to .a special Ethernet multicast address</a:t>
            </a:r>
          </a:p>
          <a:p>
            <a:pPr lvl="1"/>
            <a:r>
              <a:rPr lang="en-US" altLang="en-US" dirty="0"/>
              <a:t>Allows Ethernet NIC to filter frame on destination MAC.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0489" y="936702"/>
            <a:ext cx="4683512" cy="3891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4677781"/>
      </p:ext>
    </p:extLst>
  </p:cSld>
  <p:clrMapOvr>
    <a:masterClrMapping/>
  </p:clrMapOvr>
  <p:transition spd="slow">
    <p:wip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Multicast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Identifying IPv6 Addresses</a:t>
            </a:r>
          </a:p>
        </p:txBody>
      </p:sp>
      <p:pic>
        <p:nvPicPr>
          <p:cNvPr id="4" name="Content Placeholder 3" descr="7.2.5.3 Lab - Identifying IPv6 Addresse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35178" y="798944"/>
            <a:ext cx="3597631" cy="3980986"/>
          </a:xfrm>
        </p:spPr>
      </p:pic>
      <p:sp>
        <p:nvSpPr>
          <p:cNvPr id="5" name="Rectangle 4"/>
          <p:cNvSpPr/>
          <p:nvPr/>
        </p:nvSpPr>
        <p:spPr>
          <a:xfrm>
            <a:off x="2430966" y="798944"/>
            <a:ext cx="3590693" cy="399608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82004"/>
      </p:ext>
    </p:extLst>
  </p:cSld>
  <p:clrMapOvr>
    <a:masterClrMapping/>
  </p:clrMapOvr>
  <p:transition spd="slow">
    <p:wipe/>
  </p:transition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IPv6 Multicast Addresses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Configuring IPv6 Addresses on Network Devices</a:t>
            </a:r>
          </a:p>
        </p:txBody>
      </p:sp>
      <p:pic>
        <p:nvPicPr>
          <p:cNvPr id="3" name="Content Placeholder 2" descr="7.2.5.4 Lab - Configuring IPv6 Addresses on Network Devices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75570" y="775812"/>
            <a:ext cx="3724507" cy="4019212"/>
          </a:xfrm>
        </p:spPr>
      </p:pic>
      <p:sp>
        <p:nvSpPr>
          <p:cNvPr id="5" name="Rectangle 4"/>
          <p:cNvSpPr/>
          <p:nvPr/>
        </p:nvSpPr>
        <p:spPr>
          <a:xfrm>
            <a:off x="2430966" y="798944"/>
            <a:ext cx="3590693" cy="3996080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446282"/>
      </p:ext>
    </p:extLst>
  </p:cSld>
  <p:clrMapOvr>
    <a:masterClrMapping/>
  </p:clrMapOvr>
  <p:transition spd="slow">
    <p:wipe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6425" y="915409"/>
            <a:ext cx="7598042" cy="1802391"/>
          </a:xfrm>
        </p:spPr>
        <p:txBody>
          <a:bodyPr/>
          <a:lstStyle/>
          <a:p>
            <a:r>
              <a:rPr lang="en-US" sz="4000" dirty="0"/>
              <a:t>7.3 Connectivity Verification</a:t>
            </a:r>
          </a:p>
        </p:txBody>
      </p:sp>
    </p:spTree>
    <p:extLst>
      <p:ext uri="{BB962C8B-B14F-4D97-AF65-F5344CB8AC3E}">
        <p14:creationId xmlns:p14="http://schemas.microsoft.com/office/powerpoint/2010/main" val="3551905410"/>
      </p:ext>
    </p:extLst>
  </p:cSld>
  <p:clrMapOvr>
    <a:masterClrMapping/>
  </p:clrMapOvr>
  <p:transition spd="slow">
    <p:wipe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ICMP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ICMPv4 and ICMPv6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800" dirty="0"/>
              <a:t>ICMPv4 is the messaging protocol for IPv4. ICMPv6 provides the same services for IPv6 </a:t>
            </a:r>
          </a:p>
          <a:p>
            <a:r>
              <a:rPr lang="en-US" altLang="en-US" sz="1800" dirty="0"/>
              <a:t>ICMP messages common to both include:</a:t>
            </a:r>
            <a:endParaRPr lang="en-US" altLang="en-US" sz="1700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/>
              <a:t>Host confirmation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/>
              <a:t>Destination or Service Unreachable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/>
              <a:t>Time exceeded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altLang="en-US" sz="1700" dirty="0"/>
              <a:t>Route redirection</a:t>
            </a:r>
          </a:p>
          <a:p>
            <a:pPr lvl="1"/>
            <a:endParaRPr lang="en-US" altLang="en-US" sz="17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767146" y="794219"/>
            <a:ext cx="4204009" cy="3245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2076702"/>
      </p:ext>
    </p:extLst>
  </p:cSld>
  <p:clrMapOvr>
    <a:masterClrMapping/>
  </p:clrMapOvr>
  <p:transition spd="slow">
    <p:wip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0" y="798944"/>
            <a:ext cx="8771649" cy="1651293"/>
          </a:xfrm>
        </p:spPr>
        <p:txBody>
          <a:bodyPr/>
          <a:lstStyle/>
          <a:p>
            <a:r>
              <a:rPr lang="en-US" sz="1400" dirty="0"/>
              <a:t>To convert a binary IPv4  address to decimal enter the 8-bit binary number of each octet under the positional value of row 1 and then calculate to produce the decimal. </a:t>
            </a:r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dirty="0"/>
              <a:t>Binary to Decimal Conversion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09204" y="1556495"/>
            <a:ext cx="5584054" cy="3105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804997"/>
      </p:ext>
    </p:extLst>
  </p:cSld>
  <p:clrMapOvr>
    <a:masterClrMapping/>
  </p:clrMapOvr>
  <p:transition spd="slow">
    <p:wipe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ICMP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ICMPv6 Router Solicitation and Router Advertisement Messages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3455" y="794219"/>
            <a:ext cx="4560846" cy="3866991"/>
          </a:xfrm>
        </p:spPr>
        <p:txBody>
          <a:bodyPr/>
          <a:lstStyle/>
          <a:p>
            <a:r>
              <a:rPr lang="en-US" altLang="en-US" sz="1600" dirty="0"/>
              <a:t>ICMPv6 includes four new protocols as part of the Neighbor Discovery Protocol (ND or NDP)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Router Solicitation (RS) message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Router Advertisement (RA) message</a:t>
            </a:r>
          </a:p>
          <a:p>
            <a:r>
              <a:rPr lang="en-US" altLang="en-US" sz="1600" dirty="0"/>
              <a:t>RA messages used to provide addressing information to hosts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Neighbor Solicitation (NS) message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altLang="en-US" sz="1500" dirty="0"/>
              <a:t>Neighbor Advertisement (NA) message</a:t>
            </a:r>
          </a:p>
          <a:p>
            <a:pPr marL="285750" indent="-285750"/>
            <a:r>
              <a:rPr lang="en-US" altLang="en-US" sz="1600" dirty="0"/>
              <a:t>Neighbor Solicitation and Neighbor Advertisement messages are used for Address resolution and Duplicate Address Detection (DAD).</a:t>
            </a:r>
          </a:p>
          <a:p>
            <a:pPr marL="261937" lvl="2" indent="0">
              <a:buNone/>
            </a:pPr>
            <a:endParaRPr lang="en-US" altLang="en-US" sz="15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511" y="993059"/>
            <a:ext cx="4050890" cy="1520033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83512" y="2707207"/>
            <a:ext cx="4050890" cy="1842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086253"/>
      </p:ext>
    </p:extLst>
  </p:cSld>
  <p:clrMapOvr>
    <a:masterClrMapping/>
  </p:clrMapOvr>
  <p:transition spd="slow">
    <p:wip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Ping - Testing the Local Stack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463844" y="798944"/>
            <a:ext cx="4495979" cy="3866991"/>
          </a:xfrm>
        </p:spPr>
        <p:txBody>
          <a:bodyPr/>
          <a:lstStyle/>
          <a:p>
            <a:r>
              <a:rPr lang="en-US" altLang="en-US" sz="1800" dirty="0"/>
              <a:t>Ping the local loopback address of 127.0.0.1 for IPv4  or ::1 for IPv6 to verify that IP is properly installed on the host.</a:t>
            </a:r>
          </a:p>
          <a:p>
            <a:endParaRPr lang="en-US" altLang="en-US" sz="1500" dirty="0"/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6057" y="918387"/>
            <a:ext cx="4286865" cy="362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19070"/>
      </p:ext>
    </p:extLst>
  </p:cSld>
  <p:clrMapOvr>
    <a:masterClrMapping/>
  </p:clrMapOvr>
  <p:transition spd="slow">
    <p:wipe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Ping – Testing Connectivity to the Local LAN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6632" y="920165"/>
            <a:ext cx="4171513" cy="3053524"/>
          </a:xfrm>
        </p:spPr>
        <p:txBody>
          <a:bodyPr/>
          <a:lstStyle/>
          <a:p>
            <a:r>
              <a:rPr lang="en-US" altLang="en-US" sz="1600" dirty="0"/>
              <a:t> </a:t>
            </a:r>
            <a:r>
              <a:rPr lang="en-US" altLang="en-US" sz="1800" dirty="0"/>
              <a:t>Use ping to test the ability of a host to communicate on the local network.</a:t>
            </a:r>
          </a:p>
        </p:txBody>
      </p:sp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6142" y="988991"/>
            <a:ext cx="4481380" cy="3632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159133"/>
      </p:ext>
    </p:extLst>
  </p:cSld>
  <p:clrMapOvr>
    <a:masterClrMapping/>
  </p:clrMapOvr>
  <p:transition spd="slow">
    <p:wip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Ping – Testing Connectivity to a Remote Host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86632" y="920165"/>
            <a:ext cx="4171513" cy="3053524"/>
          </a:xfrm>
        </p:spPr>
        <p:txBody>
          <a:bodyPr/>
          <a:lstStyle/>
          <a:p>
            <a:r>
              <a:rPr lang="en-US" altLang="en-US" sz="1600" dirty="0"/>
              <a:t> </a:t>
            </a:r>
            <a:r>
              <a:rPr lang="en-US" altLang="en-US" sz="1800" dirty="0"/>
              <a:t>Use ping to test the ability of a host to communicate across an internetwork.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4800" y="920165"/>
            <a:ext cx="4444181" cy="332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899869"/>
      </p:ext>
    </p:extLst>
  </p:cSld>
  <p:clrMapOvr>
    <a:masterClrMapping/>
  </p:clrMapOvr>
  <p:transition spd="slow">
    <p:wipe/>
  </p:transition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Traceroute – Testing the Path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525" y="925929"/>
            <a:ext cx="4171513" cy="3053524"/>
          </a:xfrm>
        </p:spPr>
        <p:txBody>
          <a:bodyPr/>
          <a:lstStyle/>
          <a:p>
            <a:r>
              <a:rPr lang="en-US" altLang="en-US" sz="1800" dirty="0"/>
              <a:t>Traceroute (</a:t>
            </a:r>
            <a:r>
              <a:rPr lang="en-US" altLang="en-US" sz="1800" dirty="0" err="1"/>
              <a:t>tracert</a:t>
            </a:r>
            <a:r>
              <a:rPr lang="en-US" altLang="en-US" sz="1800" dirty="0"/>
              <a:t>) is a utility that generates a list of hops that were successfully reached along the path. </a:t>
            </a:r>
          </a:p>
          <a:p>
            <a:pPr lvl="1"/>
            <a:r>
              <a:rPr lang="en-US" altLang="en-US" sz="1600" dirty="0"/>
              <a:t>Round Trip Time (RTT) – Time it takes  the packet to reach the remote host and for the response from the host to return.</a:t>
            </a:r>
          </a:p>
          <a:p>
            <a:pPr lvl="1"/>
            <a:r>
              <a:rPr lang="en-US" altLang="en-US" sz="1600" dirty="0"/>
              <a:t>Asterisk (*) is used to indicate a lost packet.</a:t>
            </a:r>
          </a:p>
          <a:p>
            <a:pPr lvl="1"/>
            <a:endParaRPr lang="en-US" altLang="en-US" sz="1700" dirty="0"/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218038" y="900500"/>
            <a:ext cx="4925962" cy="3299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1950014"/>
      </p:ext>
    </p:extLst>
  </p:cSld>
  <p:clrMapOvr>
    <a:masterClrMapping/>
  </p:clrMapOvr>
  <p:transition spd="slow">
    <p:wipe/>
  </p:transition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Packet Tracer – Verifying IPv4 and IPv6 Addressing</a:t>
            </a:r>
          </a:p>
        </p:txBody>
      </p:sp>
      <p:pic>
        <p:nvPicPr>
          <p:cNvPr id="6" name="Content Placeholder 5" descr="7.3.2.5 Packet Tracer - Verifying IPv4 and IPv6 Addressing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3529" y="904568"/>
            <a:ext cx="3684322" cy="3647767"/>
          </a:xfrm>
        </p:spPr>
      </p:pic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480001"/>
      </p:ext>
    </p:extLst>
  </p:cSld>
  <p:clrMapOvr>
    <a:masterClrMapping/>
  </p:clrMapOvr>
  <p:transition spd="slow">
    <p:wipe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Packet Tracer – Pinging and Tracing to Test the Path</a:t>
            </a:r>
          </a:p>
        </p:txBody>
      </p:sp>
      <p:pic>
        <p:nvPicPr>
          <p:cNvPr id="3" name="Content Placeholder 2" descr="7.3.2.6 Packet Tracer - Pinging and Tracing to Test the Path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387" y="884903"/>
            <a:ext cx="3756343" cy="3716594"/>
          </a:xfrm>
        </p:spPr>
      </p:pic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352116"/>
      </p:ext>
    </p:extLst>
  </p:cSld>
  <p:clrMapOvr>
    <a:masterClrMapping/>
  </p:clrMapOvr>
  <p:transition spd="slow">
    <p:wipe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Testing Network Connectivity with Ping and Traceroute</a:t>
            </a:r>
          </a:p>
        </p:txBody>
      </p:sp>
      <p:pic>
        <p:nvPicPr>
          <p:cNvPr id="3" name="Content Placeholder 2" descr="7.3.2.6 Packet Tracer - Pinging and Tracing to Test the Path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387" y="884903"/>
            <a:ext cx="3756343" cy="3716594"/>
          </a:xfrm>
        </p:spPr>
      </p:pic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3216911"/>
      </p:ext>
    </p:extLst>
  </p:cSld>
  <p:clrMapOvr>
    <a:masterClrMapping/>
  </p:clrMapOvr>
  <p:transition spd="slow">
    <p:wipe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7.3.2.8 Lab - Mapping the Internet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556388" y="798945"/>
            <a:ext cx="3734188" cy="3802552"/>
          </a:xfrm>
        </p:spPr>
      </p:pic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Lab – Mapping the Internet</a:t>
            </a:r>
          </a:p>
        </p:txBody>
      </p:sp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438915"/>
      </p:ext>
    </p:extLst>
  </p:cSld>
  <p:clrMapOvr>
    <a:masterClrMapping/>
  </p:clrMapOvr>
  <p:transition spd="slow">
    <p:wipe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41394"/>
            <a:ext cx="9144000" cy="757551"/>
          </a:xfrm>
        </p:spPr>
        <p:txBody>
          <a:bodyPr/>
          <a:lstStyle/>
          <a:p>
            <a:r>
              <a:rPr lang="en-US" altLang="en-US" sz="1600" dirty="0">
                <a:solidFill>
                  <a:srgbClr val="367187"/>
                </a:solidFill>
              </a:rPr>
              <a:t>Testing and Verification</a:t>
            </a:r>
            <a:br>
              <a:rPr lang="en-US" altLang="en-US" dirty="0">
                <a:solidFill>
                  <a:srgbClr val="367187"/>
                </a:solidFill>
              </a:rPr>
            </a:br>
            <a:r>
              <a:rPr lang="en-US" altLang="en-US" dirty="0">
                <a:solidFill>
                  <a:srgbClr val="367187"/>
                </a:solidFill>
              </a:rPr>
              <a:t>Packet Tracer – Troubleshooting IPv4 and IPv6 Addressing</a:t>
            </a:r>
          </a:p>
        </p:txBody>
      </p:sp>
      <p:sp>
        <p:nvSpPr>
          <p:cNvPr id="7" name="Rectangle 6"/>
          <p:cNvSpPr/>
          <p:nvPr/>
        </p:nvSpPr>
        <p:spPr>
          <a:xfrm>
            <a:off x="2556387" y="884903"/>
            <a:ext cx="3687097" cy="3716594"/>
          </a:xfrm>
          <a:prstGeom prst="rect">
            <a:avLst/>
          </a:prstGeom>
          <a:noFill/>
          <a:ln w="3175">
            <a:solidFill>
              <a:schemeClr val="tx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Content Placeholder 2" descr="7.3.2.9 Packet Tracer - Troubleshooting IPv4 and IPv6 Addressing.pdf - Mozilla Firefox"/>
          <p:cNvPicPr>
            <a:picLocks noGrp="1" noChangeAspect="1"/>
          </p:cNvPicPr>
          <p:nvPr>
            <p:ph idx="1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665728" y="983734"/>
            <a:ext cx="3468414" cy="3518931"/>
          </a:xfrm>
        </p:spPr>
      </p:pic>
    </p:spTree>
    <p:extLst>
      <p:ext uri="{BB962C8B-B14F-4D97-AF65-F5344CB8AC3E}">
        <p14:creationId xmlns:p14="http://schemas.microsoft.com/office/powerpoint/2010/main" val="3350340218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301331" y="798944"/>
            <a:ext cx="3278210" cy="3996080"/>
          </a:xfrm>
        </p:spPr>
        <p:txBody>
          <a:bodyPr/>
          <a:lstStyle/>
          <a:p>
            <a:r>
              <a:rPr lang="en-US" sz="1400" dirty="0"/>
              <a:t>To convert a decimal IPv4address to binary use the positional chart and check first if the number is greater than the 128 bit. If no a 0 is placed in this position. If yes then a 1 is placed in this position. </a:t>
            </a:r>
          </a:p>
          <a:p>
            <a:r>
              <a:rPr lang="en-US" sz="1400" dirty="0"/>
              <a:t>128 is subtracted from the original number and the remainder is then checked against the next position (64) If it is less than 64 a 0 is placed in this position. If it is greater, a 1 is placed in this position and 64 is subtracted. </a:t>
            </a:r>
          </a:p>
          <a:p>
            <a:r>
              <a:rPr lang="en-US" sz="1400" dirty="0"/>
              <a:t>The process repeats until all positional values have been entered. </a:t>
            </a:r>
          </a:p>
          <a:p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dirty="0"/>
              <a:t>Decimal to Binary Conversion</a:t>
            </a:r>
          </a:p>
        </p:txBody>
      </p:sp>
      <p:pic>
        <p:nvPicPr>
          <p:cNvPr id="3" name="Picture 2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38836" y="862007"/>
            <a:ext cx="4811696" cy="3122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94427"/>
      </p:ext>
    </p:extLst>
  </p:cSld>
  <p:clrMapOvr>
    <a:masterClrMapping/>
  </p:clrMapOvr>
  <p:transition spd="slow">
    <p:wip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Binary and Decimal Conversion</a:t>
            </a:r>
            <a:br>
              <a:rPr lang="en-US" altLang="en-US" dirty="0"/>
            </a:br>
            <a:r>
              <a:rPr lang="en-US" dirty="0"/>
              <a:t>Decimal to Binary Conversion Examples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07" y="798944"/>
            <a:ext cx="3092833" cy="1910802"/>
          </a:xfrm>
          <a:prstGeom prst="rect">
            <a:avLst/>
          </a:prstGeom>
        </p:spPr>
      </p:pic>
      <p:pic>
        <p:nvPicPr>
          <p:cNvPr id="4" name="Picture 3" descr="Introduction to Networks - Mozilla Firefox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9336" y="797816"/>
            <a:ext cx="3088889" cy="1913058"/>
          </a:xfrm>
          <a:prstGeom prst="rect">
            <a:avLst/>
          </a:prstGeom>
        </p:spPr>
      </p:pic>
      <p:pic>
        <p:nvPicPr>
          <p:cNvPr id="5" name="Picture 4" descr="Introduction to Networks - Mozilla Firefox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76507" y="2834234"/>
            <a:ext cx="3099916" cy="1960790"/>
          </a:xfrm>
          <a:prstGeom prst="rect">
            <a:avLst/>
          </a:prstGeom>
        </p:spPr>
      </p:pic>
      <p:pic>
        <p:nvPicPr>
          <p:cNvPr id="6" name="Picture 5" descr="Introduction to Networks - Mozilla Firefox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49336" y="2834234"/>
            <a:ext cx="3170883" cy="1868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1725705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6"/>
          <p:cNvSpPr>
            <a:spLocks noGrp="1" noChangeArrowheads="1"/>
          </p:cNvSpPr>
          <p:nvPr>
            <p:ph idx="1"/>
          </p:nvPr>
        </p:nvSpPr>
        <p:spPr>
          <a:xfrm>
            <a:off x="144966" y="798944"/>
            <a:ext cx="3434575" cy="3996080"/>
          </a:xfrm>
        </p:spPr>
        <p:txBody>
          <a:bodyPr/>
          <a:lstStyle/>
          <a:p>
            <a:r>
              <a:rPr lang="en-US" sz="1600" dirty="0"/>
              <a:t>An IPv4 address is hierarchical.</a:t>
            </a:r>
          </a:p>
          <a:p>
            <a:pPr lvl="1"/>
            <a:r>
              <a:rPr lang="en-US" dirty="0"/>
              <a:t>Composed of a Network portion and Host portion.</a:t>
            </a:r>
          </a:p>
          <a:p>
            <a:r>
              <a:rPr lang="en-US" sz="1600" dirty="0"/>
              <a:t>All devices on the same network must have the identical network portion.</a:t>
            </a:r>
          </a:p>
          <a:p>
            <a:r>
              <a:rPr lang="en-US" sz="1600" dirty="0"/>
              <a:t>The Subnet Mask helps devices identify the network portion and host portion.</a:t>
            </a:r>
          </a:p>
          <a:p>
            <a:endParaRPr lang="en-US" sz="1400" dirty="0"/>
          </a:p>
        </p:txBody>
      </p:sp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1600" dirty="0"/>
              <a:t>IPv4 Address Structure</a:t>
            </a:r>
            <a:br>
              <a:rPr lang="en-US" altLang="en-US" dirty="0"/>
            </a:br>
            <a:r>
              <a:rPr lang="en-US" dirty="0"/>
              <a:t>Network and Host Portions</a:t>
            </a:r>
          </a:p>
        </p:txBody>
      </p:sp>
      <p:pic>
        <p:nvPicPr>
          <p:cNvPr id="2" name="Picture 1" descr="Introduction to Networks - Mozilla Firefox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579541" y="1185464"/>
            <a:ext cx="4883283" cy="1780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385170"/>
      </p:ext>
    </p:extLst>
  </p:cSld>
  <p:clrMapOvr>
    <a:masterClrMapping/>
  </p:clrMapOvr>
  <p:transition spd="slow">
    <p:wipe/>
  </p:transition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36A4D7"/>
        </a:solidFill>
        <a:ln>
          <a:noFill/>
        </a:ln>
        <a:effectLst/>
      </a:spPr>
      <a:bodyPr rtlCol="0" anchor="ctr"/>
      <a:lstStyle>
        <a:defPPr algn="ctr">
          <a:defRPr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Default Theme" id="{A3178FD6-045E-43BB-9FF9-79BDC55288A1}" vid="{B3635A64-254C-4D4D-B1C2-6197525273F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</Template>
  <TotalTime>7146</TotalTime>
  <Words>4188</Words>
  <Application>Microsoft Office PowerPoint</Application>
  <PresentationFormat>Presentación en pantalla (16:9)</PresentationFormat>
  <Paragraphs>550</Paragraphs>
  <Slides>69</Slides>
  <Notes>69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69</vt:i4>
      </vt:variant>
    </vt:vector>
  </HeadingPairs>
  <TitlesOfParts>
    <vt:vector size="74" baseType="lpstr">
      <vt:lpstr>Arial</vt:lpstr>
      <vt:lpstr>Calibri</vt:lpstr>
      <vt:lpstr>CiscoSans ExtraLight</vt:lpstr>
      <vt:lpstr>Wingdings</vt:lpstr>
      <vt:lpstr>Default Theme</vt:lpstr>
      <vt:lpstr>Chapter 7: IP Addressing</vt:lpstr>
      <vt:lpstr>7.1 IPv4 Network Addresses</vt:lpstr>
      <vt:lpstr>Binary and Decimal Conversion IPv4 Addresses</vt:lpstr>
      <vt:lpstr>Binary and Decimal Conversion IPv4 Addresses (Cont.)</vt:lpstr>
      <vt:lpstr>Binary and Decimal Conversion Positional Notation (Cont.)</vt:lpstr>
      <vt:lpstr>Binary and Decimal Conversion Binary to Decimal Conversion</vt:lpstr>
      <vt:lpstr>Binary and Decimal Conversion Decimal to Binary Conversion</vt:lpstr>
      <vt:lpstr>Binary and Decimal Conversion Decimal to Binary Conversion Examples</vt:lpstr>
      <vt:lpstr>IPv4 Address Structure Network and Host Portions</vt:lpstr>
      <vt:lpstr>IPv4 Address Structure The Subnet Mask</vt:lpstr>
      <vt:lpstr>IPv4 Address Structure The Subnet Mask (Cont.)</vt:lpstr>
      <vt:lpstr>IPv4 Address Structure Logical AND</vt:lpstr>
      <vt:lpstr>IPv4 Address Structure The Prefix Length</vt:lpstr>
      <vt:lpstr>IPv4 Address Structure Network, Host, and Broadcast Addresses</vt:lpstr>
      <vt:lpstr>IPv4 Address Structure Lab – Using the Windows Calculator with Network Addresses</vt:lpstr>
      <vt:lpstr>IPv4 Address Structure Lab – Converting IPv4 Addresses to Binary</vt:lpstr>
      <vt:lpstr>IPv4 Unicast, Broadcast, and Multicast Static IPv4 Address Assignment to a Host</vt:lpstr>
      <vt:lpstr>IPv4 Unicast, Broadcast, and Multicast Dynamic IPv4 Address Assignment to a Host</vt:lpstr>
      <vt:lpstr>IPv4 Unicast, Broadcast, and Multicast IPv4 Communication</vt:lpstr>
      <vt:lpstr>IPv4 Unicast, Broadcast, and Multicast Unicast Transmission</vt:lpstr>
      <vt:lpstr>IPv4 Unicast, Broadcast, and Multicast Broadcast Transmission</vt:lpstr>
      <vt:lpstr>IPv4 Unicast, Broadcast, and Multicast Multicast Transmission</vt:lpstr>
      <vt:lpstr>IPv4 Unicast, Broadcast, and Multicast Packet Tracer – Investigate Unicast, Broadcast, and Multicast Traffic</vt:lpstr>
      <vt:lpstr>Types of IPv4 Addresses Public and Private IPv4 Addresses</vt:lpstr>
      <vt:lpstr>Types of IPv4 Addresses Special User IPv4 Addresses</vt:lpstr>
      <vt:lpstr>Types of IPv4 Addresses Legacy Classful Addressing</vt:lpstr>
      <vt:lpstr>Types of IPv4 Addresses Video Demonstration - Classful IPv4 Addressing</vt:lpstr>
      <vt:lpstr>Types of IPv4 Addresses Classless Addressing</vt:lpstr>
      <vt:lpstr>Types of IPv4 Addresses Assignment of IP Addresses</vt:lpstr>
      <vt:lpstr>Types of IPv4 Addresses Lab – Identifying IPv4 Addresses</vt:lpstr>
      <vt:lpstr>7.2 IPv6 Network Addresses</vt:lpstr>
      <vt:lpstr>IPv4 Issues The Need for IPv6</vt:lpstr>
      <vt:lpstr>IPv4 Issues IPv4 and IPv6 Coexistence</vt:lpstr>
      <vt:lpstr>IPv6 Addressing IPv6 Address Representation</vt:lpstr>
      <vt:lpstr>IPv6 Addressing IPv6 Address Representation (Cont.)</vt:lpstr>
      <vt:lpstr>IPv6 Addressing Rule 1 – Omit Leading 0s</vt:lpstr>
      <vt:lpstr>IPv6 Addressing Rule 2 – Omit All 0 Segments</vt:lpstr>
      <vt:lpstr>IPv6 Addressing Rule 2 – Omit All 0 Segments (Cont.)</vt:lpstr>
      <vt:lpstr>Types of IPv6 Addresses IPv6 Address Types</vt:lpstr>
      <vt:lpstr>Types of IPv6 Addresses IPv6 Prefix Length</vt:lpstr>
      <vt:lpstr>Types of IPv6 Addresses IPv6 Unicast Addresses</vt:lpstr>
      <vt:lpstr>Types of IPv6 Addresses IPv6 Link-Local Unicast Addresses</vt:lpstr>
      <vt:lpstr>IPv6 Unicast Addresses Structure of an IPv6 Global Unicast Address</vt:lpstr>
      <vt:lpstr>IPv6 Unicast Addresses Static Configuration of a Global Unicast Address</vt:lpstr>
      <vt:lpstr>IPv6 Unicast Addresses Static Configuration of a Global Unicast Address (Cont.)</vt:lpstr>
      <vt:lpstr>IPv6 Unicast Addresses Dynamic Configuration - SLAAC</vt:lpstr>
      <vt:lpstr>IPv6 Unicast Addresses Dynamic Configuration – DHCPv6</vt:lpstr>
      <vt:lpstr>IPv6 Unicast Addresses EUI-64 Process and Randomly Generated</vt:lpstr>
      <vt:lpstr>IPv6 Unicast Addresses EUI-64 Process and Randomly Generated (Cont.)</vt:lpstr>
      <vt:lpstr>IPv6 Unicast Addresses Dynamic Link-Local Addresses</vt:lpstr>
      <vt:lpstr>IPv6 Unicast Addresses Static Link-Local Addresses</vt:lpstr>
      <vt:lpstr>IPv6 Unicast Addresses Verifying IPv6 Address Configuration</vt:lpstr>
      <vt:lpstr>IPv6 Unicast Addresses Packet Tracer – Configuring IPv6 Addressing</vt:lpstr>
      <vt:lpstr>IPv6 Multicast Addresses Assigned IPv6 Multicast Addresses</vt:lpstr>
      <vt:lpstr>IPv6 Multicast Addresses Solicited-Node IPv6 Multicast Addresses</vt:lpstr>
      <vt:lpstr>IPv6 Multicast Addresses Lab – Identifying IPv6 Addresses</vt:lpstr>
      <vt:lpstr>IPv6 Multicast Addresses Lab – Configuring IPv6 Addresses on Network Devices</vt:lpstr>
      <vt:lpstr>7.3 Connectivity Verification</vt:lpstr>
      <vt:lpstr>ICMP ICMPv4 and ICMPv6</vt:lpstr>
      <vt:lpstr>ICMP ICMPv6 Router Solicitation and Router Advertisement Messages</vt:lpstr>
      <vt:lpstr>Testing and Verification Ping - Testing the Local Stack</vt:lpstr>
      <vt:lpstr>Testing and Verification Ping – Testing Connectivity to the Local LAN</vt:lpstr>
      <vt:lpstr>Testing and Verification Ping – Testing Connectivity to a Remote Host</vt:lpstr>
      <vt:lpstr>Testing and Verification Traceroute – Testing the Path</vt:lpstr>
      <vt:lpstr>Testing and Verification Packet Tracer – Verifying IPv4 and IPv6 Addressing</vt:lpstr>
      <vt:lpstr>Testing and Verification Packet Tracer – Pinging and Tracing to Test the Path</vt:lpstr>
      <vt:lpstr>Testing and Verification Lab – Testing Network Connectivity with Ping and Traceroute</vt:lpstr>
      <vt:lpstr>Testing and Verification Lab – Mapping the Internet</vt:lpstr>
      <vt:lpstr>Testing and Verification Packet Tracer – Troubleshooting IPv4 and IPv6 Addressing</vt:lpstr>
    </vt:vector>
  </TitlesOfParts>
  <Company>Cisco Systems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bvachon@cisco.com</dc:creator>
  <cp:lastModifiedBy>Lizethe Pérez Fuertes</cp:lastModifiedBy>
  <cp:revision>441</cp:revision>
  <dcterms:created xsi:type="dcterms:W3CDTF">2016-08-22T22:27:36Z</dcterms:created>
  <dcterms:modified xsi:type="dcterms:W3CDTF">2021-03-23T17:52:34Z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Offisync_ProviderInitializationData">
    <vt:lpwstr>https://cisco.jiveon.com</vt:lpwstr>
  </property>
  <property fmtid="{D5CDD505-2E9C-101B-9397-08002B2CF9AE}" pid="3" name="Offisync_UpdateToken">
    <vt:lpwstr>1</vt:lpwstr>
  </property>
  <property fmtid="{D5CDD505-2E9C-101B-9397-08002B2CF9AE}" pid="4" name="Offisync_ServerID">
    <vt:lpwstr>07841bbc-cd3c-4a76-827f-75a2226890f4</vt:lpwstr>
  </property>
  <property fmtid="{D5CDD505-2E9C-101B-9397-08002B2CF9AE}" pid="5" name="Offisync_UniqueId">
    <vt:lpwstr>1702406</vt:lpwstr>
  </property>
  <property fmtid="{D5CDD505-2E9C-101B-9397-08002B2CF9AE}" pid="6" name="Jive_VersionGuid">
    <vt:lpwstr>fd96a0b3-f68d-4727-8e4f-2128d37ed30a</vt:lpwstr>
  </property>
  <property fmtid="{D5CDD505-2E9C-101B-9397-08002B2CF9AE}" pid="7" name="Jive_LatestUserAccountName">
    <vt:lpwstr>alljohns</vt:lpwstr>
  </property>
</Properties>
</file>